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98" r:id="rId3"/>
    <p:sldId id="348" r:id="rId4"/>
    <p:sldId id="347" r:id="rId5"/>
    <p:sldId id="306" r:id="rId6"/>
    <p:sldId id="322" r:id="rId7"/>
    <p:sldId id="367" r:id="rId8"/>
    <p:sldId id="368" r:id="rId9"/>
    <p:sldId id="379" r:id="rId10"/>
    <p:sldId id="377" r:id="rId11"/>
    <p:sldId id="389" r:id="rId12"/>
    <p:sldId id="390" r:id="rId13"/>
    <p:sldId id="380" r:id="rId14"/>
    <p:sldId id="375" r:id="rId15"/>
    <p:sldId id="378" r:id="rId16"/>
    <p:sldId id="386" r:id="rId17"/>
    <p:sldId id="388" r:id="rId18"/>
    <p:sldId id="403" r:id="rId19"/>
    <p:sldId id="405" r:id="rId20"/>
    <p:sldId id="406" r:id="rId21"/>
    <p:sldId id="407" r:id="rId22"/>
    <p:sldId id="421" r:id="rId23"/>
    <p:sldId id="408" r:id="rId24"/>
    <p:sldId id="387" r:id="rId25"/>
    <p:sldId id="429" r:id="rId26"/>
    <p:sldId id="391" r:id="rId27"/>
    <p:sldId id="393" r:id="rId28"/>
    <p:sldId id="394" r:id="rId29"/>
    <p:sldId id="424" r:id="rId30"/>
    <p:sldId id="422" r:id="rId31"/>
    <p:sldId id="423" r:id="rId32"/>
    <p:sldId id="433" r:id="rId33"/>
    <p:sldId id="395" r:id="rId34"/>
    <p:sldId id="376" r:id="rId35"/>
    <p:sldId id="425" r:id="rId36"/>
    <p:sldId id="426" r:id="rId37"/>
    <p:sldId id="427" r:id="rId38"/>
    <p:sldId id="428" r:id="rId39"/>
    <p:sldId id="430" r:id="rId40"/>
    <p:sldId id="396" r:id="rId41"/>
    <p:sldId id="435" r:id="rId42"/>
    <p:sldId id="262" r:id="rId43"/>
    <p:sldId id="431" r:id="rId44"/>
    <p:sldId id="432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419" r:id="rId56"/>
    <p:sldId id="420" r:id="rId57"/>
    <p:sldId id="399" r:id="rId58"/>
    <p:sldId id="400" r:id="rId59"/>
    <p:sldId id="401" r:id="rId60"/>
    <p:sldId id="402" r:id="rId61"/>
    <p:sldId id="434" r:id="rId6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C5146"/>
    <a:srgbClr val="51473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4" d="100"/>
          <a:sy n="64" d="100"/>
        </p:scale>
        <p:origin x="-9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D4ADA-E8A8-4358-A3F1-E7B2264D0562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EBC63E6B-DF2B-4D38-A89F-67FA188BBD88}">
      <dgm:prSet phldrT="[Texto]" custT="1"/>
      <dgm:spPr/>
      <dgm:t>
        <a:bodyPr/>
        <a:lstStyle/>
        <a:p>
          <a:r>
            <a:rPr lang="pt-BR" sz="1700" dirty="0" smtClean="0"/>
            <a:t>Cidade Compacta</a:t>
          </a:r>
          <a:endParaRPr lang="pt-BR" sz="1700" dirty="0"/>
        </a:p>
      </dgm:t>
    </dgm:pt>
    <dgm:pt modelId="{0ADE1B22-F717-44F5-A8ED-77C2F5AF9EFA}" type="parTrans" cxnId="{89409BFB-8A20-4E41-BFD9-4F5DC6FA9DC5}">
      <dgm:prSet/>
      <dgm:spPr/>
      <dgm:t>
        <a:bodyPr/>
        <a:lstStyle/>
        <a:p>
          <a:endParaRPr lang="pt-BR"/>
        </a:p>
      </dgm:t>
    </dgm:pt>
    <dgm:pt modelId="{6299AFB6-E18F-4FAD-8D22-81B76B052B95}" type="sibTrans" cxnId="{89409BFB-8A20-4E41-BFD9-4F5DC6FA9DC5}">
      <dgm:prSet/>
      <dgm:spPr/>
      <dgm:t>
        <a:bodyPr/>
        <a:lstStyle/>
        <a:p>
          <a:endParaRPr lang="pt-BR"/>
        </a:p>
      </dgm:t>
    </dgm:pt>
    <dgm:pt modelId="{740A2BBC-5949-4F10-94A3-C9B4909BB3E9}">
      <dgm:prSet phldrT="[Texto]" custT="1"/>
      <dgm:spPr/>
      <dgm:t>
        <a:bodyPr/>
        <a:lstStyle/>
        <a:p>
          <a:r>
            <a:rPr lang="pt-BR" sz="1800" dirty="0" smtClean="0"/>
            <a:t>Cidade Sustentável</a:t>
          </a:r>
          <a:endParaRPr lang="pt-BR" sz="1800" dirty="0"/>
        </a:p>
      </dgm:t>
    </dgm:pt>
    <dgm:pt modelId="{8D3ACD88-014E-4FDF-AB87-9BB8AB37F1F0}" type="parTrans" cxnId="{2908B1C7-9DCB-48D9-A1E2-51FD51E84FC8}">
      <dgm:prSet/>
      <dgm:spPr/>
      <dgm:t>
        <a:bodyPr/>
        <a:lstStyle/>
        <a:p>
          <a:endParaRPr lang="pt-BR"/>
        </a:p>
      </dgm:t>
    </dgm:pt>
    <dgm:pt modelId="{B56D70BC-429C-4E88-8E52-0C0C01F0AC00}" type="sibTrans" cxnId="{2908B1C7-9DCB-48D9-A1E2-51FD51E84FC8}">
      <dgm:prSet/>
      <dgm:spPr/>
      <dgm:t>
        <a:bodyPr/>
        <a:lstStyle/>
        <a:p>
          <a:endParaRPr lang="pt-BR"/>
        </a:p>
      </dgm:t>
    </dgm:pt>
    <dgm:pt modelId="{6B6FA0AF-8EDD-4724-937A-EE6CAE5EE660}">
      <dgm:prSet phldrT="[Texto]" custT="1"/>
      <dgm:spPr/>
      <dgm:t>
        <a:bodyPr/>
        <a:lstStyle/>
        <a:p>
          <a:r>
            <a:rPr lang="pt-BR" sz="1800" dirty="0" smtClean="0"/>
            <a:t>Urbanidade</a:t>
          </a:r>
        </a:p>
        <a:p>
          <a:r>
            <a:rPr lang="pt-BR" sz="1800" dirty="0" smtClean="0"/>
            <a:t>(Cidade inclusiva, solidária e acolhedora)</a:t>
          </a:r>
          <a:endParaRPr lang="pt-BR" sz="1800" dirty="0"/>
        </a:p>
      </dgm:t>
    </dgm:pt>
    <dgm:pt modelId="{A0202ED4-C677-408C-8BD3-D9571A218FE7}" type="parTrans" cxnId="{D9EDE46D-585D-48E5-9886-552DD4590AC4}">
      <dgm:prSet/>
      <dgm:spPr/>
      <dgm:t>
        <a:bodyPr/>
        <a:lstStyle/>
        <a:p>
          <a:endParaRPr lang="pt-BR"/>
        </a:p>
      </dgm:t>
    </dgm:pt>
    <dgm:pt modelId="{2CAEB507-CDD3-4E61-96AE-06415CC39DF9}" type="sibTrans" cxnId="{D9EDE46D-585D-48E5-9886-552DD4590AC4}">
      <dgm:prSet/>
      <dgm:spPr/>
      <dgm:t>
        <a:bodyPr/>
        <a:lstStyle/>
        <a:p>
          <a:endParaRPr lang="pt-BR"/>
        </a:p>
      </dgm:t>
    </dgm:pt>
    <dgm:pt modelId="{A5FFC81E-57D4-4AD3-A868-20075C88B611}">
      <dgm:prSet phldrT="[Texto]" custT="1"/>
      <dgm:spPr/>
      <dgm:t>
        <a:bodyPr/>
        <a:lstStyle/>
        <a:p>
          <a:r>
            <a:rPr lang="pt-BR" sz="1800" dirty="0" smtClean="0"/>
            <a:t>Acessibilidade</a:t>
          </a:r>
          <a:endParaRPr lang="pt-BR" sz="1800" dirty="0"/>
        </a:p>
      </dgm:t>
    </dgm:pt>
    <dgm:pt modelId="{7495AFEF-A3EB-4D26-BC7A-8DEDD8740E08}" type="parTrans" cxnId="{8FAB71E3-35D8-4A87-89F3-A86BF85ABF7E}">
      <dgm:prSet/>
      <dgm:spPr/>
      <dgm:t>
        <a:bodyPr/>
        <a:lstStyle/>
        <a:p>
          <a:endParaRPr lang="pt-BR"/>
        </a:p>
      </dgm:t>
    </dgm:pt>
    <dgm:pt modelId="{D9564D1B-83CE-4958-AB3D-40C402BA6697}" type="sibTrans" cxnId="{8FAB71E3-35D8-4A87-89F3-A86BF85ABF7E}">
      <dgm:prSet/>
      <dgm:spPr/>
      <dgm:t>
        <a:bodyPr/>
        <a:lstStyle/>
        <a:p>
          <a:endParaRPr lang="pt-BR"/>
        </a:p>
      </dgm:t>
    </dgm:pt>
    <dgm:pt modelId="{476D1687-5C50-49E8-8DFC-566F6F0BFCB5}">
      <dgm:prSet phldrT="[Texto]" custT="1"/>
      <dgm:spPr/>
      <dgm:t>
        <a:bodyPr/>
        <a:lstStyle/>
        <a:p>
          <a:r>
            <a:rPr lang="pt-BR" sz="1700" dirty="0" smtClean="0"/>
            <a:t>Cidade Democrática e Digital </a:t>
          </a:r>
          <a:endParaRPr lang="pt-BR" sz="1700" dirty="0"/>
        </a:p>
      </dgm:t>
    </dgm:pt>
    <dgm:pt modelId="{5D6F71D9-53A3-449D-B968-FFC67C2B12C3}" type="parTrans" cxnId="{7DD38877-FDA5-48D4-9878-094B8DE5DBDA}">
      <dgm:prSet/>
      <dgm:spPr/>
      <dgm:t>
        <a:bodyPr/>
        <a:lstStyle/>
        <a:p>
          <a:endParaRPr lang="pt-BR"/>
        </a:p>
      </dgm:t>
    </dgm:pt>
    <dgm:pt modelId="{110E566E-742B-4FB5-8350-5ADC56B02AF7}" type="sibTrans" cxnId="{7DD38877-FDA5-48D4-9878-094B8DE5DBDA}">
      <dgm:prSet/>
      <dgm:spPr/>
      <dgm:t>
        <a:bodyPr/>
        <a:lstStyle/>
        <a:p>
          <a:endParaRPr lang="pt-BR"/>
        </a:p>
      </dgm:t>
    </dgm:pt>
    <dgm:pt modelId="{704CD2DD-0501-488D-9F1B-8B09292B3E31}" type="pres">
      <dgm:prSet presAssocID="{43CD4ADA-E8A8-4358-A3F1-E7B2264D056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B646A2F-7604-4197-8E0F-6B9185B92989}" type="pres">
      <dgm:prSet presAssocID="{EBC63E6B-DF2B-4D38-A89F-67FA188BBD88}" presName="node" presStyleLbl="node1" presStyleIdx="0" presStyleCnt="5" custScaleX="107414" custScaleY="1036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556F50-53BB-464B-9423-28AE424D46CD}" type="pres">
      <dgm:prSet presAssocID="{6299AFB6-E18F-4FAD-8D22-81B76B052B95}" presName="sibTrans" presStyleLbl="sibTrans2D1" presStyleIdx="0" presStyleCnt="5"/>
      <dgm:spPr/>
      <dgm:t>
        <a:bodyPr/>
        <a:lstStyle/>
        <a:p>
          <a:endParaRPr lang="pt-BR"/>
        </a:p>
      </dgm:t>
    </dgm:pt>
    <dgm:pt modelId="{B872F791-64D7-4BB9-9E0D-02F1D513D1D3}" type="pres">
      <dgm:prSet presAssocID="{6299AFB6-E18F-4FAD-8D22-81B76B052B95}" presName="connectorText" presStyleLbl="sibTrans2D1" presStyleIdx="0" presStyleCnt="5"/>
      <dgm:spPr/>
      <dgm:t>
        <a:bodyPr/>
        <a:lstStyle/>
        <a:p>
          <a:endParaRPr lang="pt-BR"/>
        </a:p>
      </dgm:t>
    </dgm:pt>
    <dgm:pt modelId="{F5DDAFC5-84C0-4A1E-B842-E1540EEF9A26}" type="pres">
      <dgm:prSet presAssocID="{740A2BBC-5949-4F10-94A3-C9B4909BB3E9}" presName="node" presStyleLbl="node1" presStyleIdx="1" presStyleCnt="5" custScaleX="111406" custScaleY="10017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2DBD3-C888-4AF0-B63A-4C98FEB31B37}" type="pres">
      <dgm:prSet presAssocID="{B56D70BC-429C-4E88-8E52-0C0C01F0AC00}" presName="sibTrans" presStyleLbl="sibTrans2D1" presStyleIdx="1" presStyleCnt="5"/>
      <dgm:spPr/>
      <dgm:t>
        <a:bodyPr/>
        <a:lstStyle/>
        <a:p>
          <a:endParaRPr lang="pt-BR"/>
        </a:p>
      </dgm:t>
    </dgm:pt>
    <dgm:pt modelId="{24DE6E77-D3D3-4E11-BD16-BE48A5E9CF33}" type="pres">
      <dgm:prSet presAssocID="{B56D70BC-429C-4E88-8E52-0C0C01F0AC00}" presName="connectorText" presStyleLbl="sibTrans2D1" presStyleIdx="1" presStyleCnt="5"/>
      <dgm:spPr/>
      <dgm:t>
        <a:bodyPr/>
        <a:lstStyle/>
        <a:p>
          <a:endParaRPr lang="pt-BR"/>
        </a:p>
      </dgm:t>
    </dgm:pt>
    <dgm:pt modelId="{A09720E7-3A38-453F-AEAA-FD7559EB94D8}" type="pres">
      <dgm:prSet presAssocID="{6B6FA0AF-8EDD-4724-937A-EE6CAE5EE660}" presName="node" presStyleLbl="node1" presStyleIdx="2" presStyleCnt="5" custScaleX="104943" custScaleY="105942" custRadScaleRad="101206" custRadScaleInc="5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9B2160-B113-4F43-AC6C-30E059DBD876}" type="pres">
      <dgm:prSet presAssocID="{2CAEB507-CDD3-4E61-96AE-06415CC39DF9}" presName="sibTrans" presStyleLbl="sibTrans2D1" presStyleIdx="2" presStyleCnt="5"/>
      <dgm:spPr/>
      <dgm:t>
        <a:bodyPr/>
        <a:lstStyle/>
        <a:p>
          <a:endParaRPr lang="pt-BR"/>
        </a:p>
      </dgm:t>
    </dgm:pt>
    <dgm:pt modelId="{46A7E8F4-B9BF-49AB-B648-D381A634E6BB}" type="pres">
      <dgm:prSet presAssocID="{2CAEB507-CDD3-4E61-96AE-06415CC39DF9}" presName="connectorText" presStyleLbl="sibTrans2D1" presStyleIdx="2" presStyleCnt="5"/>
      <dgm:spPr/>
      <dgm:t>
        <a:bodyPr/>
        <a:lstStyle/>
        <a:p>
          <a:endParaRPr lang="pt-BR"/>
        </a:p>
      </dgm:t>
    </dgm:pt>
    <dgm:pt modelId="{2C8BBDE4-8741-4BA0-B59A-01534EFFD6CE}" type="pres">
      <dgm:prSet presAssocID="{A5FFC81E-57D4-4AD3-A868-20075C88B611}" presName="node" presStyleLbl="node1" presStyleIdx="3" presStyleCnt="5" custScaleX="110345" custScaleY="1029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64FFB0-B84B-4346-971F-8D4FDD4E0801}" type="pres">
      <dgm:prSet presAssocID="{D9564D1B-83CE-4958-AB3D-40C402BA6697}" presName="sibTrans" presStyleLbl="sibTrans2D1" presStyleIdx="3" presStyleCnt="5"/>
      <dgm:spPr/>
      <dgm:t>
        <a:bodyPr/>
        <a:lstStyle/>
        <a:p>
          <a:endParaRPr lang="pt-BR"/>
        </a:p>
      </dgm:t>
    </dgm:pt>
    <dgm:pt modelId="{5FDA2EF2-6701-435D-BA7C-12381BB82F49}" type="pres">
      <dgm:prSet presAssocID="{D9564D1B-83CE-4958-AB3D-40C402BA6697}" presName="connectorText" presStyleLbl="sibTrans2D1" presStyleIdx="3" presStyleCnt="5"/>
      <dgm:spPr/>
      <dgm:t>
        <a:bodyPr/>
        <a:lstStyle/>
        <a:p>
          <a:endParaRPr lang="pt-BR"/>
        </a:p>
      </dgm:t>
    </dgm:pt>
    <dgm:pt modelId="{78E44F50-1BA7-4FE3-AF05-E4989203C2CE}" type="pres">
      <dgm:prSet presAssocID="{476D1687-5C50-49E8-8DFC-566F6F0BFCB5}" presName="node" presStyleLbl="node1" presStyleIdx="4" presStyleCnt="5" custScaleX="115429" custScaleY="1114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734C42-A099-4BB2-B258-2039ACDC6B69}" type="pres">
      <dgm:prSet presAssocID="{110E566E-742B-4FB5-8350-5ADC56B02AF7}" presName="sibTrans" presStyleLbl="sibTrans2D1" presStyleIdx="4" presStyleCnt="5"/>
      <dgm:spPr/>
      <dgm:t>
        <a:bodyPr/>
        <a:lstStyle/>
        <a:p>
          <a:endParaRPr lang="pt-BR"/>
        </a:p>
      </dgm:t>
    </dgm:pt>
    <dgm:pt modelId="{58416768-032A-4792-8180-3133B0C65217}" type="pres">
      <dgm:prSet presAssocID="{110E566E-742B-4FB5-8350-5ADC56B02AF7}" presName="connectorText" presStyleLbl="sibTrans2D1" presStyleIdx="4" presStyleCnt="5"/>
      <dgm:spPr/>
      <dgm:t>
        <a:bodyPr/>
        <a:lstStyle/>
        <a:p>
          <a:endParaRPr lang="pt-BR"/>
        </a:p>
      </dgm:t>
    </dgm:pt>
  </dgm:ptLst>
  <dgm:cxnLst>
    <dgm:cxn modelId="{D1DFD1BB-F1DC-4E99-979A-5D599AA4CE3E}" type="presOf" srcId="{2CAEB507-CDD3-4E61-96AE-06415CC39DF9}" destId="{0E9B2160-B113-4F43-AC6C-30E059DBD876}" srcOrd="0" destOrd="0" presId="urn:microsoft.com/office/officeart/2005/8/layout/cycle2"/>
    <dgm:cxn modelId="{D9EDE46D-585D-48E5-9886-552DD4590AC4}" srcId="{43CD4ADA-E8A8-4358-A3F1-E7B2264D0562}" destId="{6B6FA0AF-8EDD-4724-937A-EE6CAE5EE660}" srcOrd="2" destOrd="0" parTransId="{A0202ED4-C677-408C-8BD3-D9571A218FE7}" sibTransId="{2CAEB507-CDD3-4E61-96AE-06415CC39DF9}"/>
    <dgm:cxn modelId="{BAC665F2-DC14-410C-A0E7-D616D34E12E7}" type="presOf" srcId="{110E566E-742B-4FB5-8350-5ADC56B02AF7}" destId="{49734C42-A099-4BB2-B258-2039ACDC6B69}" srcOrd="0" destOrd="0" presId="urn:microsoft.com/office/officeart/2005/8/layout/cycle2"/>
    <dgm:cxn modelId="{2CA88979-422E-4988-80D5-41D0505235A2}" type="presOf" srcId="{A5FFC81E-57D4-4AD3-A868-20075C88B611}" destId="{2C8BBDE4-8741-4BA0-B59A-01534EFFD6CE}" srcOrd="0" destOrd="0" presId="urn:microsoft.com/office/officeart/2005/8/layout/cycle2"/>
    <dgm:cxn modelId="{F4DEBB04-22F9-4F5A-8C21-7C6B80BC2A42}" type="presOf" srcId="{B56D70BC-429C-4E88-8E52-0C0C01F0AC00}" destId="{63C2DBD3-C888-4AF0-B63A-4C98FEB31B37}" srcOrd="0" destOrd="0" presId="urn:microsoft.com/office/officeart/2005/8/layout/cycle2"/>
    <dgm:cxn modelId="{9A620719-B451-455B-9FE0-92FC0DCA061B}" type="presOf" srcId="{6B6FA0AF-8EDD-4724-937A-EE6CAE5EE660}" destId="{A09720E7-3A38-453F-AEAA-FD7559EB94D8}" srcOrd="0" destOrd="0" presId="urn:microsoft.com/office/officeart/2005/8/layout/cycle2"/>
    <dgm:cxn modelId="{89409BFB-8A20-4E41-BFD9-4F5DC6FA9DC5}" srcId="{43CD4ADA-E8A8-4358-A3F1-E7B2264D0562}" destId="{EBC63E6B-DF2B-4D38-A89F-67FA188BBD88}" srcOrd="0" destOrd="0" parTransId="{0ADE1B22-F717-44F5-A8ED-77C2F5AF9EFA}" sibTransId="{6299AFB6-E18F-4FAD-8D22-81B76B052B95}"/>
    <dgm:cxn modelId="{7DD38877-FDA5-48D4-9878-094B8DE5DBDA}" srcId="{43CD4ADA-E8A8-4358-A3F1-E7B2264D0562}" destId="{476D1687-5C50-49E8-8DFC-566F6F0BFCB5}" srcOrd="4" destOrd="0" parTransId="{5D6F71D9-53A3-449D-B968-FFC67C2B12C3}" sibTransId="{110E566E-742B-4FB5-8350-5ADC56B02AF7}"/>
    <dgm:cxn modelId="{2908B1C7-9DCB-48D9-A1E2-51FD51E84FC8}" srcId="{43CD4ADA-E8A8-4358-A3F1-E7B2264D0562}" destId="{740A2BBC-5949-4F10-94A3-C9B4909BB3E9}" srcOrd="1" destOrd="0" parTransId="{8D3ACD88-014E-4FDF-AB87-9BB8AB37F1F0}" sibTransId="{B56D70BC-429C-4E88-8E52-0C0C01F0AC00}"/>
    <dgm:cxn modelId="{02CE22CE-E9E2-4587-AED8-ADFA70834BCF}" type="presOf" srcId="{D9564D1B-83CE-4958-AB3D-40C402BA6697}" destId="{5FDA2EF2-6701-435D-BA7C-12381BB82F49}" srcOrd="1" destOrd="0" presId="urn:microsoft.com/office/officeart/2005/8/layout/cycle2"/>
    <dgm:cxn modelId="{E2225331-6DDD-44D8-8ABB-1A9D90275135}" type="presOf" srcId="{6299AFB6-E18F-4FAD-8D22-81B76B052B95}" destId="{99556F50-53BB-464B-9423-28AE424D46CD}" srcOrd="0" destOrd="0" presId="urn:microsoft.com/office/officeart/2005/8/layout/cycle2"/>
    <dgm:cxn modelId="{1C37B5DE-B34B-4F70-8D32-B930C7F6340E}" type="presOf" srcId="{110E566E-742B-4FB5-8350-5ADC56B02AF7}" destId="{58416768-032A-4792-8180-3133B0C65217}" srcOrd="1" destOrd="0" presId="urn:microsoft.com/office/officeart/2005/8/layout/cycle2"/>
    <dgm:cxn modelId="{91217554-4753-4EB5-8013-5DC3584F3E47}" type="presOf" srcId="{2CAEB507-CDD3-4E61-96AE-06415CC39DF9}" destId="{46A7E8F4-B9BF-49AB-B648-D381A634E6BB}" srcOrd="1" destOrd="0" presId="urn:microsoft.com/office/officeart/2005/8/layout/cycle2"/>
    <dgm:cxn modelId="{B1D092E9-DBCF-4B67-909E-76AB7E9A8897}" type="presOf" srcId="{D9564D1B-83CE-4958-AB3D-40C402BA6697}" destId="{2164FFB0-B84B-4346-971F-8D4FDD4E0801}" srcOrd="0" destOrd="0" presId="urn:microsoft.com/office/officeart/2005/8/layout/cycle2"/>
    <dgm:cxn modelId="{2C2F18A5-264C-4196-AB6B-B063ACDA6062}" type="presOf" srcId="{476D1687-5C50-49E8-8DFC-566F6F0BFCB5}" destId="{78E44F50-1BA7-4FE3-AF05-E4989203C2CE}" srcOrd="0" destOrd="0" presId="urn:microsoft.com/office/officeart/2005/8/layout/cycle2"/>
    <dgm:cxn modelId="{217B4436-1D0F-4C64-A821-D61D3C5F270C}" type="presOf" srcId="{6299AFB6-E18F-4FAD-8D22-81B76B052B95}" destId="{B872F791-64D7-4BB9-9E0D-02F1D513D1D3}" srcOrd="1" destOrd="0" presId="urn:microsoft.com/office/officeart/2005/8/layout/cycle2"/>
    <dgm:cxn modelId="{A8C42399-AF4D-424E-BD15-C0906E566A5C}" type="presOf" srcId="{43CD4ADA-E8A8-4358-A3F1-E7B2264D0562}" destId="{704CD2DD-0501-488D-9F1B-8B09292B3E31}" srcOrd="0" destOrd="0" presId="urn:microsoft.com/office/officeart/2005/8/layout/cycle2"/>
    <dgm:cxn modelId="{AE112352-EDA0-4A07-A444-D61706C024AC}" type="presOf" srcId="{B56D70BC-429C-4E88-8E52-0C0C01F0AC00}" destId="{24DE6E77-D3D3-4E11-BD16-BE48A5E9CF33}" srcOrd="1" destOrd="0" presId="urn:microsoft.com/office/officeart/2005/8/layout/cycle2"/>
    <dgm:cxn modelId="{A063EC66-73DA-485E-A581-9568940A4AE8}" type="presOf" srcId="{740A2BBC-5949-4F10-94A3-C9B4909BB3E9}" destId="{F5DDAFC5-84C0-4A1E-B842-E1540EEF9A26}" srcOrd="0" destOrd="0" presId="urn:microsoft.com/office/officeart/2005/8/layout/cycle2"/>
    <dgm:cxn modelId="{D807B7CC-6EA6-49C4-8111-2C1E644BD5B0}" type="presOf" srcId="{EBC63E6B-DF2B-4D38-A89F-67FA188BBD88}" destId="{2B646A2F-7604-4197-8E0F-6B9185B92989}" srcOrd="0" destOrd="0" presId="urn:microsoft.com/office/officeart/2005/8/layout/cycle2"/>
    <dgm:cxn modelId="{8FAB71E3-35D8-4A87-89F3-A86BF85ABF7E}" srcId="{43CD4ADA-E8A8-4358-A3F1-E7B2264D0562}" destId="{A5FFC81E-57D4-4AD3-A868-20075C88B611}" srcOrd="3" destOrd="0" parTransId="{7495AFEF-A3EB-4D26-BC7A-8DEDD8740E08}" sibTransId="{D9564D1B-83CE-4958-AB3D-40C402BA6697}"/>
    <dgm:cxn modelId="{49C4C69F-2B58-4DBC-B5BD-E23EF590CE07}" type="presParOf" srcId="{704CD2DD-0501-488D-9F1B-8B09292B3E31}" destId="{2B646A2F-7604-4197-8E0F-6B9185B92989}" srcOrd="0" destOrd="0" presId="urn:microsoft.com/office/officeart/2005/8/layout/cycle2"/>
    <dgm:cxn modelId="{ECE07016-3001-4365-A893-5E264D923FB6}" type="presParOf" srcId="{704CD2DD-0501-488D-9F1B-8B09292B3E31}" destId="{99556F50-53BB-464B-9423-28AE424D46CD}" srcOrd="1" destOrd="0" presId="urn:microsoft.com/office/officeart/2005/8/layout/cycle2"/>
    <dgm:cxn modelId="{CCE45372-29EA-42ED-8CE5-3F89C76D6805}" type="presParOf" srcId="{99556F50-53BB-464B-9423-28AE424D46CD}" destId="{B872F791-64D7-4BB9-9E0D-02F1D513D1D3}" srcOrd="0" destOrd="0" presId="urn:microsoft.com/office/officeart/2005/8/layout/cycle2"/>
    <dgm:cxn modelId="{9387306D-0797-4C43-896D-1AA35C497F65}" type="presParOf" srcId="{704CD2DD-0501-488D-9F1B-8B09292B3E31}" destId="{F5DDAFC5-84C0-4A1E-B842-E1540EEF9A26}" srcOrd="2" destOrd="0" presId="urn:microsoft.com/office/officeart/2005/8/layout/cycle2"/>
    <dgm:cxn modelId="{A88AE515-8216-4F34-8F4C-FC355B5C0DF1}" type="presParOf" srcId="{704CD2DD-0501-488D-9F1B-8B09292B3E31}" destId="{63C2DBD3-C888-4AF0-B63A-4C98FEB31B37}" srcOrd="3" destOrd="0" presId="urn:microsoft.com/office/officeart/2005/8/layout/cycle2"/>
    <dgm:cxn modelId="{081317D2-717C-4E7C-942B-F73338E8150C}" type="presParOf" srcId="{63C2DBD3-C888-4AF0-B63A-4C98FEB31B37}" destId="{24DE6E77-D3D3-4E11-BD16-BE48A5E9CF33}" srcOrd="0" destOrd="0" presId="urn:microsoft.com/office/officeart/2005/8/layout/cycle2"/>
    <dgm:cxn modelId="{5F9A340B-C40F-407C-9C6F-913D65374CBF}" type="presParOf" srcId="{704CD2DD-0501-488D-9F1B-8B09292B3E31}" destId="{A09720E7-3A38-453F-AEAA-FD7559EB94D8}" srcOrd="4" destOrd="0" presId="urn:microsoft.com/office/officeart/2005/8/layout/cycle2"/>
    <dgm:cxn modelId="{4917919D-EA36-47BA-B9CC-5F11997DFE66}" type="presParOf" srcId="{704CD2DD-0501-488D-9F1B-8B09292B3E31}" destId="{0E9B2160-B113-4F43-AC6C-30E059DBD876}" srcOrd="5" destOrd="0" presId="urn:microsoft.com/office/officeart/2005/8/layout/cycle2"/>
    <dgm:cxn modelId="{FF6DA611-A916-43D1-8316-62F29C3F7A29}" type="presParOf" srcId="{0E9B2160-B113-4F43-AC6C-30E059DBD876}" destId="{46A7E8F4-B9BF-49AB-B648-D381A634E6BB}" srcOrd="0" destOrd="0" presId="urn:microsoft.com/office/officeart/2005/8/layout/cycle2"/>
    <dgm:cxn modelId="{C38E4A24-FF9B-4676-B9E7-E73C3BB23CD1}" type="presParOf" srcId="{704CD2DD-0501-488D-9F1B-8B09292B3E31}" destId="{2C8BBDE4-8741-4BA0-B59A-01534EFFD6CE}" srcOrd="6" destOrd="0" presId="urn:microsoft.com/office/officeart/2005/8/layout/cycle2"/>
    <dgm:cxn modelId="{30310510-FCD4-4831-94FF-5D67AA14609A}" type="presParOf" srcId="{704CD2DD-0501-488D-9F1B-8B09292B3E31}" destId="{2164FFB0-B84B-4346-971F-8D4FDD4E0801}" srcOrd="7" destOrd="0" presId="urn:microsoft.com/office/officeart/2005/8/layout/cycle2"/>
    <dgm:cxn modelId="{52ADFE9F-3E5B-4BDD-88F8-33408C38411D}" type="presParOf" srcId="{2164FFB0-B84B-4346-971F-8D4FDD4E0801}" destId="{5FDA2EF2-6701-435D-BA7C-12381BB82F49}" srcOrd="0" destOrd="0" presId="urn:microsoft.com/office/officeart/2005/8/layout/cycle2"/>
    <dgm:cxn modelId="{2EB6B08D-E4CA-48DD-BDBC-6474530BE189}" type="presParOf" srcId="{704CD2DD-0501-488D-9F1B-8B09292B3E31}" destId="{78E44F50-1BA7-4FE3-AF05-E4989203C2CE}" srcOrd="8" destOrd="0" presId="urn:microsoft.com/office/officeart/2005/8/layout/cycle2"/>
    <dgm:cxn modelId="{1031E499-B0D0-418D-82B8-ADF5F14C957F}" type="presParOf" srcId="{704CD2DD-0501-488D-9F1B-8B09292B3E31}" destId="{49734C42-A099-4BB2-B258-2039ACDC6B69}" srcOrd="9" destOrd="0" presId="urn:microsoft.com/office/officeart/2005/8/layout/cycle2"/>
    <dgm:cxn modelId="{20587976-46EC-4F30-BB9A-E18A024C0EC0}" type="presParOf" srcId="{49734C42-A099-4BB2-B258-2039ACDC6B69}" destId="{58416768-032A-4792-8180-3133B0C652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646A2F-7604-4197-8E0F-6B9185B92989}">
      <dsp:nvSpPr>
        <dsp:cNvPr id="0" name=""/>
        <dsp:cNvSpPr/>
      </dsp:nvSpPr>
      <dsp:spPr>
        <a:xfrm>
          <a:off x="3510099" y="-41864"/>
          <a:ext cx="1945992" cy="18773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Cidade Compacta</a:t>
          </a:r>
          <a:endParaRPr lang="pt-BR" sz="1700" kern="1200" dirty="0"/>
        </a:p>
      </dsp:txBody>
      <dsp:txXfrm>
        <a:off x="3510099" y="-41864"/>
        <a:ext cx="1945992" cy="1877366"/>
      </dsp:txXfrm>
    </dsp:sp>
    <dsp:sp modelId="{99556F50-53BB-464B-9423-28AE424D46CD}">
      <dsp:nvSpPr>
        <dsp:cNvPr id="0" name=""/>
        <dsp:cNvSpPr/>
      </dsp:nvSpPr>
      <dsp:spPr>
        <a:xfrm rot="2160000">
          <a:off x="5360877" y="1380822"/>
          <a:ext cx="418359" cy="611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 rot="2160000">
        <a:off x="5360877" y="1380822"/>
        <a:ext cx="418359" cy="611440"/>
      </dsp:txXfrm>
    </dsp:sp>
    <dsp:sp modelId="{F5DDAFC5-84C0-4A1E-B842-E1540EEF9A26}">
      <dsp:nvSpPr>
        <dsp:cNvPr id="0" name=""/>
        <dsp:cNvSpPr/>
      </dsp:nvSpPr>
      <dsp:spPr>
        <a:xfrm>
          <a:off x="5674740" y="1588336"/>
          <a:ext cx="2018315" cy="18149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Cidade Sustentável</a:t>
          </a:r>
          <a:endParaRPr lang="pt-BR" sz="1800" kern="1200" dirty="0"/>
        </a:p>
      </dsp:txBody>
      <dsp:txXfrm>
        <a:off x="5674740" y="1588336"/>
        <a:ext cx="2018315" cy="1814918"/>
      </dsp:txXfrm>
    </dsp:sp>
    <dsp:sp modelId="{63C2DBD3-C888-4AF0-B63A-4C98FEB31B37}">
      <dsp:nvSpPr>
        <dsp:cNvPr id="0" name=""/>
        <dsp:cNvSpPr/>
      </dsp:nvSpPr>
      <dsp:spPr>
        <a:xfrm rot="6467950">
          <a:off x="6055710" y="3451109"/>
          <a:ext cx="446669" cy="611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 rot="6467950">
        <a:off x="6055710" y="3451109"/>
        <a:ext cx="446669" cy="611440"/>
      </dsp:txXfrm>
    </dsp:sp>
    <dsp:sp modelId="{A09720E7-3A38-453F-AEAA-FD7559EB94D8}">
      <dsp:nvSpPr>
        <dsp:cNvPr id="0" name=""/>
        <dsp:cNvSpPr/>
      </dsp:nvSpPr>
      <dsp:spPr>
        <a:xfrm>
          <a:off x="4902668" y="4123331"/>
          <a:ext cx="1901226" cy="19193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Urbanidade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(Cidade inclusiva, solidária e acolhedora)</a:t>
          </a:r>
          <a:endParaRPr lang="pt-BR" sz="1800" kern="1200" dirty="0"/>
        </a:p>
      </dsp:txBody>
      <dsp:txXfrm>
        <a:off x="4902668" y="4123331"/>
        <a:ext cx="1901226" cy="1919325"/>
      </dsp:txXfrm>
    </dsp:sp>
    <dsp:sp modelId="{0E9B2160-B113-4F43-AC6C-30E059DBD876}">
      <dsp:nvSpPr>
        <dsp:cNvPr id="0" name=""/>
        <dsp:cNvSpPr/>
      </dsp:nvSpPr>
      <dsp:spPr>
        <a:xfrm rot="10800000">
          <a:off x="4317520" y="4777273"/>
          <a:ext cx="413504" cy="611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 rot="10800000">
        <a:off x="4317520" y="4777273"/>
        <a:ext cx="413504" cy="611440"/>
      </dsp:txXfrm>
    </dsp:sp>
    <dsp:sp modelId="{2C8BBDE4-8741-4BA0-B59A-01534EFFD6CE}">
      <dsp:nvSpPr>
        <dsp:cNvPr id="0" name=""/>
        <dsp:cNvSpPr/>
      </dsp:nvSpPr>
      <dsp:spPr>
        <a:xfrm>
          <a:off x="2123378" y="4150243"/>
          <a:ext cx="1999093" cy="18655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Acessibilidade</a:t>
          </a:r>
          <a:endParaRPr lang="pt-BR" sz="1800" kern="1200" dirty="0"/>
        </a:p>
      </dsp:txBody>
      <dsp:txXfrm>
        <a:off x="2123378" y="4150243"/>
        <a:ext cx="1999093" cy="1865500"/>
      </dsp:txXfrm>
    </dsp:sp>
    <dsp:sp modelId="{2164FFB0-B84B-4346-971F-8D4FDD4E0801}">
      <dsp:nvSpPr>
        <dsp:cNvPr id="0" name=""/>
        <dsp:cNvSpPr/>
      </dsp:nvSpPr>
      <dsp:spPr>
        <a:xfrm rot="15120000">
          <a:off x="2513989" y="3530088"/>
          <a:ext cx="407401" cy="611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 rot="15120000">
        <a:off x="2513989" y="3530088"/>
        <a:ext cx="407401" cy="611440"/>
      </dsp:txXfrm>
    </dsp:sp>
    <dsp:sp modelId="{78E44F50-1BA7-4FE3-AF05-E4989203C2CE}">
      <dsp:nvSpPr>
        <dsp:cNvPr id="0" name=""/>
        <dsp:cNvSpPr/>
      </dsp:nvSpPr>
      <dsp:spPr>
        <a:xfrm>
          <a:off x="1236694" y="1485949"/>
          <a:ext cx="2091198" cy="201969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Cidade Democrática e Digital </a:t>
          </a:r>
          <a:endParaRPr lang="pt-BR" sz="1700" kern="1200" dirty="0"/>
        </a:p>
      </dsp:txBody>
      <dsp:txXfrm>
        <a:off x="1236694" y="1485949"/>
        <a:ext cx="2091198" cy="2019691"/>
      </dsp:txXfrm>
    </dsp:sp>
    <dsp:sp modelId="{49734C42-A099-4BB2-B258-2039ACDC6B69}">
      <dsp:nvSpPr>
        <dsp:cNvPr id="0" name=""/>
        <dsp:cNvSpPr/>
      </dsp:nvSpPr>
      <dsp:spPr>
        <a:xfrm rot="19440000">
          <a:off x="3210438" y="1375804"/>
          <a:ext cx="385204" cy="611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 rot="19440000">
        <a:off x="3210438" y="1375804"/>
        <a:ext cx="385204" cy="61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F504F-851E-4722-8662-EBDB3FCD17FD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9B051-3390-42C1-B78D-992DD145EF6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38607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0733-CD9B-484A-9C35-79D400B3912F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0AC95-DCAB-4585-8F1B-9E8E55506C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4924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61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0AC95-DCAB-4585-8F1B-9E8E55506CFC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23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Conector reto 9"/>
          <p:cNvCxnSpPr/>
          <p:nvPr userDrawn="1"/>
        </p:nvCxnSpPr>
        <p:spPr>
          <a:xfrm rot="10800000">
            <a:off x="0" y="712766"/>
            <a:ext cx="3500430" cy="15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rot="10800000">
            <a:off x="6786578" y="214290"/>
            <a:ext cx="2357422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 userDrawn="1"/>
        </p:nvCxnSpPr>
        <p:spPr>
          <a:xfrm rot="10800000">
            <a:off x="5643570" y="6215082"/>
            <a:ext cx="3500430" cy="15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 rot="10800000" flipV="1">
            <a:off x="5929322" y="6215080"/>
            <a:ext cx="3214678" cy="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 userDrawn="1"/>
        </p:nvCxnSpPr>
        <p:spPr>
          <a:xfrm rot="10800000">
            <a:off x="0" y="6643710"/>
            <a:ext cx="3357554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 rot="10800000" flipV="1">
            <a:off x="5929322" y="6215080"/>
            <a:ext cx="3214678" cy="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 userDrawn="1"/>
        </p:nvCxnSpPr>
        <p:spPr>
          <a:xfrm rot="10800000">
            <a:off x="0" y="6643710"/>
            <a:ext cx="3357554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8" name="Conector reto 7"/>
          <p:cNvCxnSpPr/>
          <p:nvPr userDrawn="1"/>
        </p:nvCxnSpPr>
        <p:spPr>
          <a:xfrm rot="10800000" flipV="1">
            <a:off x="5929322" y="6215080"/>
            <a:ext cx="3214678" cy="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 userDrawn="1"/>
        </p:nvCxnSpPr>
        <p:spPr>
          <a:xfrm rot="10800000">
            <a:off x="0" y="6643710"/>
            <a:ext cx="3357554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F3285-12F9-40F3-BD4B-2292F4365988}" type="datetimeFigureOut">
              <a:rPr lang="pt-BR" smtClean="0"/>
              <a:pPr/>
              <a:t>04/08/2016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F707-03AC-46D8-9871-8C299710B88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.jpeg"/><Relationship Id="rId10" Type="http://schemas.microsoft.com/office/2007/relationships/diagramDrawing" Target="../diagrams/drawing1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style.greenvana.com/2011/voce-sabe-a-diferenca-de-cidades-compactas-para-dispersas-novo-colunista-do-greenvana-style-explica/cidadedispersa-copy/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tyle.greenvana.com/2011/voce-sabe-a-diferenca-de-cidades-compactas-para-dispersas-novo-colunista-do-greenvana-style-explica/cidadecompacta-copy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280920" cy="4176464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tx2"/>
                </a:solidFill>
              </a:rPr>
              <a:t>2º Café da Manhã</a:t>
            </a:r>
          </a:p>
          <a:p>
            <a:r>
              <a:rPr lang="pt-BR" sz="4000" b="1" dirty="0" smtClean="0">
                <a:solidFill>
                  <a:schemeClr val="tx2"/>
                </a:solidFill>
              </a:rPr>
              <a:t>Associação Movimento Empresarial Aracruz e Região – AMEAR</a:t>
            </a:r>
          </a:p>
          <a:p>
            <a:endParaRPr lang="pt-BR" sz="4000" b="1" dirty="0" smtClean="0">
              <a:solidFill>
                <a:schemeClr val="tx2"/>
              </a:solidFill>
            </a:endParaRPr>
          </a:p>
          <a:p>
            <a:r>
              <a:rPr lang="pt-BR" sz="4000" b="1" dirty="0" smtClean="0">
                <a:solidFill>
                  <a:schemeClr val="tx2"/>
                </a:solidFill>
              </a:rPr>
              <a:t>Revisão do PDM de Aracruz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63688" y="537321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Giovanilton André Carretta Ferreira</a:t>
            </a:r>
          </a:p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Arquiteto Urbanista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O PROBLEMA DA DISPERSÃO URBANA (URBANO-REGIONAL)</a:t>
            </a:r>
          </a:p>
        </p:txBody>
      </p:sp>
      <p:pic>
        <p:nvPicPr>
          <p:cNvPr id="4098" name="Picture 2" descr="F:\DOUTORADO_26_05_16\ORIENTAÇÕES_GLAUCO\Material dos Capítulos\Mapas_gráficos_diagramas\Luminancia_1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76617"/>
            <a:ext cx="4071697" cy="5755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DOUTORADO_26_05_16\ORIENTAÇÕES_GLAUCO\Material dos Capítulos\Mapas_gráficos_diagramas\Luminancia_2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1092244"/>
            <a:ext cx="4016943" cy="5747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2" name="Imagem 11" descr="logo-Nossa-Aracruz-h.jpg"/>
          <p:cNvPicPr>
            <a:picLocks noChangeAspect="1"/>
          </p:cNvPicPr>
          <p:nvPr/>
        </p:nvPicPr>
        <p:blipFill rotWithShape="1">
          <a:blip r:embed="rId6" cstate="print"/>
          <a:srcRect t="6063"/>
          <a:stretch/>
        </p:blipFill>
        <p:spPr>
          <a:xfrm>
            <a:off x="6588224" y="298467"/>
            <a:ext cx="2509827" cy="682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366000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O PROBLEMA DA DISPERSÃO URBANA (URBANO-REGIONAL)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2" name="Imagem 11" descr="logo-Nossa-Aracruz-h.jpg"/>
          <p:cNvPicPr>
            <a:picLocks noChangeAspect="1"/>
          </p:cNvPicPr>
          <p:nvPr/>
        </p:nvPicPr>
        <p:blipFill rotWithShape="1">
          <a:blip r:embed="rId4" cstate="print"/>
          <a:srcRect t="6063"/>
          <a:stretch/>
        </p:blipFill>
        <p:spPr>
          <a:xfrm>
            <a:off x="6588224" y="298467"/>
            <a:ext cx="2509827" cy="682261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0" y="1203357"/>
            <a:ext cx="7906605" cy="560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499757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O PROBLEMA DA DISPERSÃO URBANA (URBANO-REGIONAL)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2" name="Imagem 11" descr="logo-Nossa-Aracruz-h.jpg"/>
          <p:cNvPicPr>
            <a:picLocks noChangeAspect="1"/>
          </p:cNvPicPr>
          <p:nvPr/>
        </p:nvPicPr>
        <p:blipFill rotWithShape="1">
          <a:blip r:embed="rId4" cstate="print"/>
          <a:srcRect t="6063"/>
          <a:stretch/>
        </p:blipFill>
        <p:spPr>
          <a:xfrm>
            <a:off x="6588224" y="298467"/>
            <a:ext cx="2509827" cy="682261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1164814"/>
            <a:ext cx="8036268" cy="568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453261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12" name="Imagem 11" descr="logo-Nossa-Aracruz-h.jpg"/>
          <p:cNvPicPr>
            <a:picLocks noChangeAspect="1"/>
          </p:cNvPicPr>
          <p:nvPr/>
        </p:nvPicPr>
        <p:blipFill rotWithShape="1">
          <a:blip r:embed="rId4" cstate="print"/>
          <a:srcRect t="6063"/>
          <a:stretch/>
        </p:blipFill>
        <p:spPr>
          <a:xfrm>
            <a:off x="6588224" y="298467"/>
            <a:ext cx="2509827" cy="6822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19" y="764704"/>
            <a:ext cx="87129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O PROBLEMA DA DISPERSÃO URBANA.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2000" dirty="0"/>
              <a:t>Do ponto de vista do planejamento, o maior desafio é o desencaixe </a:t>
            </a:r>
            <a:r>
              <a:rPr lang="pt-BR" sz="2000" dirty="0" smtClean="0"/>
              <a:t>produzido pela </a:t>
            </a:r>
            <a:r>
              <a:rPr lang="pt-BR" sz="2000" dirty="0"/>
              <a:t>dispersão entre a escala de produção e manifestação do fenômeno </a:t>
            </a:r>
            <a:r>
              <a:rPr lang="pt-BR" sz="2000" dirty="0" smtClean="0"/>
              <a:t>(regional) e sua escala </a:t>
            </a:r>
            <a:r>
              <a:rPr lang="pt-BR" sz="2000" dirty="0"/>
              <a:t>de </a:t>
            </a:r>
            <a:r>
              <a:rPr lang="pt-BR" sz="2000" dirty="0" smtClean="0"/>
              <a:t>gestão territorial (municipal).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Distribuem-se </a:t>
            </a:r>
            <a:r>
              <a:rPr lang="pt-BR" sz="2000" dirty="0"/>
              <a:t>pela região problemas típicos da gestão </a:t>
            </a:r>
            <a:r>
              <a:rPr lang="pt-BR" sz="2000" dirty="0" smtClean="0"/>
              <a:t>urbana, tornando </a:t>
            </a:r>
            <a:r>
              <a:rPr lang="pt-BR" sz="2000" dirty="0"/>
              <a:t>necessário </a:t>
            </a:r>
            <a:r>
              <a:rPr lang="pt-BR" sz="2000" b="1" u="sng" dirty="0"/>
              <a:t>outros arranjos institucionais ou pactos territoriais </a:t>
            </a:r>
            <a:r>
              <a:rPr lang="pt-BR" sz="2000" dirty="0"/>
              <a:t>para o </a:t>
            </a:r>
            <a:r>
              <a:rPr lang="pt-BR" sz="2000" dirty="0" smtClean="0"/>
              <a:t>seu enfrentamento.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Espírito Santo: 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Planejamento Regional (inexistente e/ou insuficiente</a:t>
            </a:r>
            <a:r>
              <a:rPr lang="pt-BR" sz="2000" dirty="0" smtClean="0"/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Planejamento Metropolitano (não anda</a:t>
            </a:r>
            <a:r>
              <a:rPr lang="pt-BR" sz="2000" dirty="0" smtClean="0"/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Planejamento Municipal (Limitações)</a:t>
            </a:r>
            <a:endParaRPr lang="pt-BR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06786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 rotWithShape="1">
          <a:blip r:embed="rId3" cstate="print"/>
          <a:srcRect t="6063"/>
          <a:stretch/>
        </p:blipFill>
        <p:spPr>
          <a:xfrm>
            <a:off x="6588224" y="298467"/>
            <a:ext cx="2509827" cy="682261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8" t="15834" r="12619" b="8273"/>
          <a:stretch/>
        </p:blipFill>
        <p:spPr bwMode="auto">
          <a:xfrm>
            <a:off x="827584" y="929321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7677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908720"/>
            <a:ext cx="8712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 (FORÇAS EXTERNAS).</a:t>
            </a:r>
          </a:p>
          <a:p>
            <a:pPr algn="just"/>
            <a:endParaRPr lang="pt-BR" sz="2000" b="1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Globalização, reestruturação produtiva e NTCI;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Financeirização do Desenvolvimento Urbano;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Mudança </a:t>
            </a:r>
            <a:r>
              <a:rPr lang="pt-BR" sz="2000" dirty="0"/>
              <a:t>social mais ampla na direção de uma </a:t>
            </a:r>
            <a:r>
              <a:rPr lang="pt-BR" sz="2000" dirty="0" smtClean="0"/>
              <a:t>sociedade condicionada </a:t>
            </a:r>
            <a:r>
              <a:rPr lang="pt-BR" sz="2000" dirty="0"/>
              <a:t>pela </a:t>
            </a:r>
            <a:r>
              <a:rPr lang="pt-BR" sz="2000" dirty="0" smtClean="0"/>
              <a:t>mobilidade;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N</a:t>
            </a:r>
            <a:r>
              <a:rPr lang="pt-BR" sz="2000" dirty="0" smtClean="0"/>
              <a:t>ovidades </a:t>
            </a:r>
            <a:r>
              <a:rPr lang="pt-BR" sz="2000" dirty="0"/>
              <a:t>nos modos de vida da população, nas modalidades de gestão dos espaços urbanos e organização do mercado imobiliário, nas alterações das relações entre espaços públicos e privados e na adoção de novas tipologias arquitetônicas e urbanísticas (REIS, 2006</a:t>
            </a:r>
            <a:r>
              <a:rPr lang="pt-BR" sz="2000" dirty="0" smtClean="0"/>
              <a:t>).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Mais recentemente, no Brasil, Programa Habitacional do Governo Federal Minha Casa Minha Vida. </a:t>
            </a:r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5071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rcRect t="18017" b="12583"/>
          <a:stretch>
            <a:fillRect/>
          </a:stretch>
        </p:blipFill>
        <p:spPr>
          <a:xfrm>
            <a:off x="6572264" y="260648"/>
            <a:ext cx="2509827" cy="50405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44060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 (FORÇAS INTERNAS)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19" t="21874" r="15097" b="8334"/>
          <a:stretch/>
        </p:blipFill>
        <p:spPr bwMode="auto">
          <a:xfrm>
            <a:off x="1282073" y="1119733"/>
            <a:ext cx="6636942" cy="571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24985" y="2953410"/>
            <a:ext cx="6443359" cy="3600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4325420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48" t="25297" r="15394" b="25446"/>
          <a:stretch/>
        </p:blipFill>
        <p:spPr bwMode="auto">
          <a:xfrm>
            <a:off x="755576" y="1146233"/>
            <a:ext cx="7344815" cy="44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5647410"/>
            <a:ext cx="568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Vazios urbanos RMGV = 410,73 Km²</a:t>
            </a:r>
          </a:p>
          <a:p>
            <a:pPr algn="just"/>
            <a:r>
              <a:rPr lang="pt-BR" dirty="0" smtClean="0"/>
              <a:t>Crescimento da </a:t>
            </a:r>
            <a:r>
              <a:rPr lang="pt-BR" dirty="0"/>
              <a:t>mancha urbana </a:t>
            </a:r>
            <a:r>
              <a:rPr lang="pt-BR" dirty="0" smtClean="0"/>
              <a:t>(1991-2009) =  </a:t>
            </a:r>
            <a:r>
              <a:rPr lang="pt-BR" dirty="0"/>
              <a:t>33,18 </a:t>
            </a:r>
            <a:r>
              <a:rPr lang="pt-BR" dirty="0" smtClean="0"/>
              <a:t>Km²</a:t>
            </a:r>
          </a:p>
          <a:p>
            <a:pPr algn="just"/>
            <a:r>
              <a:rPr lang="pt-BR" b="1" u="sng" dirty="0" smtClean="0"/>
              <a:t>Mais de 2 séculos (</a:t>
            </a:r>
            <a:r>
              <a:rPr lang="pt-BR" b="1" u="sng" dirty="0"/>
              <a:t>aproximadamente </a:t>
            </a:r>
            <a:r>
              <a:rPr lang="pt-BR" b="1" u="sng" dirty="0" smtClean="0"/>
              <a:t>222 anos) para ocupar os vazios.</a:t>
            </a:r>
            <a:endParaRPr lang="pt-BR" b="1" u="sng" dirty="0"/>
          </a:p>
        </p:txBody>
      </p:sp>
    </p:spTree>
    <p:extLst>
      <p:ext uri="{BB962C8B-B14F-4D97-AF65-F5344CB8AC3E}">
        <p14:creationId xmlns="" xmlns:p14="http://schemas.microsoft.com/office/powerpoint/2010/main" val="89370646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PERÍMETRO URBANO</a:t>
            </a:r>
            <a:r>
              <a:rPr lang="pt-BR" sz="2000" b="1" dirty="0" smtClean="0"/>
              <a:t>.</a:t>
            </a:r>
            <a:endParaRPr lang="pt-BR" sz="2000" b="1" dirty="0" smtClean="0"/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2664" t="8173" r="10148" b="3476"/>
          <a:stretch/>
        </p:blipFill>
        <p:spPr>
          <a:xfrm>
            <a:off x="323528" y="1143032"/>
            <a:ext cx="4285139" cy="571496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347864" y="5662989"/>
            <a:ext cx="47160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Área do Perímetro Urbano = 18,99km²</a:t>
            </a:r>
          </a:p>
          <a:p>
            <a:r>
              <a:rPr lang="pt-BR" dirty="0"/>
              <a:t>Área da Zona de Expansão = </a:t>
            </a:r>
            <a:r>
              <a:rPr lang="pt-BR" dirty="0" smtClean="0"/>
              <a:t>41,68km²</a:t>
            </a:r>
          </a:p>
          <a:p>
            <a:r>
              <a:rPr lang="pt-BR" b="1" dirty="0" smtClean="0"/>
              <a:t>TOTAL = 60,67Km2</a:t>
            </a:r>
            <a:endParaRPr lang="pt-BR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961151"/>
            <a:ext cx="3384376" cy="455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64" y="1052736"/>
            <a:ext cx="8244408" cy="583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VAZIOS URBANOS.</a:t>
            </a:r>
            <a:endParaRPr lang="pt-BR" sz="2000" b="1" dirty="0" smtClean="0"/>
          </a:p>
          <a:p>
            <a:pPr algn="just"/>
            <a:endParaRPr lang="pt-BR" sz="2000" b="1" dirty="0"/>
          </a:p>
        </p:txBody>
      </p:sp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2943" y="3068960"/>
            <a:ext cx="7429552" cy="2738014"/>
          </a:xfrm>
        </p:spPr>
        <p:txBody>
          <a:bodyPr>
            <a:normAutofit fontScale="85000" lnSpcReduction="20000"/>
          </a:bodyPr>
          <a:lstStyle/>
          <a:p>
            <a:endParaRPr lang="pt-BR" sz="5400" b="1" dirty="0" smtClean="0">
              <a:solidFill>
                <a:schemeClr val="tx1"/>
              </a:solidFill>
            </a:endParaRPr>
          </a:p>
          <a:p>
            <a:r>
              <a:rPr lang="pt-BR" sz="5300" b="1" dirty="0" smtClean="0">
                <a:solidFill>
                  <a:schemeClr val="tx2"/>
                </a:solidFill>
              </a:rPr>
              <a:t>ETAPA IV </a:t>
            </a:r>
            <a:endParaRPr lang="pt-BR" sz="5300" b="1" dirty="0">
              <a:solidFill>
                <a:schemeClr val="tx2"/>
              </a:solidFill>
            </a:endParaRPr>
          </a:p>
          <a:p>
            <a:r>
              <a:rPr lang="pt-BR" sz="5300" b="1" dirty="0" smtClean="0">
                <a:solidFill>
                  <a:schemeClr val="tx2"/>
                </a:solidFill>
              </a:rPr>
              <a:t>Pensando </a:t>
            </a:r>
            <a:r>
              <a:rPr lang="pt-BR" sz="5300" b="1" dirty="0">
                <a:solidFill>
                  <a:schemeClr val="tx2"/>
                </a:solidFill>
              </a:rPr>
              <a:t>a cidade do futuro e a Construção de Consensos</a:t>
            </a:r>
          </a:p>
          <a:p>
            <a:endParaRPr lang="pt-BR" sz="5300" b="1" dirty="0">
              <a:solidFill>
                <a:schemeClr val="tx2"/>
              </a:solidFill>
            </a:endParaRPr>
          </a:p>
          <a:p>
            <a:endParaRPr lang="pt-BR" sz="5400" b="1" dirty="0">
              <a:solidFill>
                <a:schemeClr val="tx1"/>
              </a:solidFill>
            </a:endParaRPr>
          </a:p>
        </p:txBody>
      </p:sp>
      <p:pic>
        <p:nvPicPr>
          <p:cNvPr id="4" name="Imagem 3" descr="logo-Nossa-Aracruz-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340768"/>
            <a:ext cx="6643734" cy="1922574"/>
          </a:xfrm>
          <a:prstGeom prst="rect">
            <a:avLst/>
          </a:prstGeom>
        </p:spPr>
      </p:pic>
      <p:pic>
        <p:nvPicPr>
          <p:cNvPr id="6" name="Imagem 5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6286520"/>
            <a:ext cx="2643206" cy="511854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203312"/>
            <a:ext cx="7993761" cy="56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VAZIOS URBANOS.</a:t>
            </a:r>
            <a:endParaRPr lang="pt-BR" sz="2000" b="1" dirty="0" smtClean="0"/>
          </a:p>
          <a:p>
            <a:pPr algn="just"/>
            <a:endParaRPr lang="pt-BR" sz="2000" b="1" dirty="0"/>
          </a:p>
        </p:txBody>
      </p:sp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01437"/>
            <a:ext cx="8137777" cy="57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687" y="1101437"/>
            <a:ext cx="8137777" cy="57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0" t="39434" r="25833" b="21429"/>
          <a:stretch/>
        </p:blipFill>
        <p:spPr bwMode="auto">
          <a:xfrm>
            <a:off x="260962" y="1212407"/>
            <a:ext cx="8703526" cy="480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2526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86" t="24703" r="15891" b="16369"/>
          <a:stretch/>
        </p:blipFill>
        <p:spPr bwMode="auto">
          <a:xfrm>
            <a:off x="384186" y="1118647"/>
            <a:ext cx="7903256" cy="574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572264" y="1472590"/>
            <a:ext cx="1816160" cy="390062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7615316" y="3011466"/>
            <a:ext cx="133465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5555666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10" name="Agrupar 39"/>
          <p:cNvGrpSpPr/>
          <p:nvPr/>
        </p:nvGrpSpPr>
        <p:grpSpPr>
          <a:xfrm>
            <a:off x="251892" y="1484784"/>
            <a:ext cx="7650187" cy="5553050"/>
            <a:chOff x="-269875" y="-323850"/>
            <a:chExt cx="9712325" cy="7505700"/>
          </a:xfrm>
        </p:grpSpPr>
        <p:pic>
          <p:nvPicPr>
            <p:cNvPr id="12" name="Picture 1" descr="areas de levantamento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9875" y="-323850"/>
              <a:ext cx="9712325" cy="750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368550" y="666750"/>
              <a:ext cx="36703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1989138" y="476250"/>
              <a:ext cx="382587" cy="379413"/>
            </a:xfrm>
            <a:custGeom>
              <a:avLst/>
              <a:gdLst>
                <a:gd name="T0" fmla="*/ 191421 w 19679"/>
                <a:gd name="T1" fmla="*/ 207666 h 19679"/>
                <a:gd name="T2" fmla="*/ 191421 w 19679"/>
                <a:gd name="T3" fmla="*/ 207666 h 19679"/>
                <a:gd name="T4" fmla="*/ 191421 w 19679"/>
                <a:gd name="T5" fmla="*/ 207666 h 19679"/>
                <a:gd name="T6" fmla="*/ 191421 w 19679"/>
                <a:gd name="T7" fmla="*/ 20766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6091238" y="465139"/>
              <a:ext cx="2513012" cy="390525"/>
            </a:xfrm>
            <a:custGeom>
              <a:avLst/>
              <a:gdLst>
                <a:gd name="T0" fmla="*/ 986172 w 21600"/>
                <a:gd name="T1" fmla="*/ 200918 h 21600"/>
                <a:gd name="T2" fmla="*/ 986172 w 21600"/>
                <a:gd name="T3" fmla="*/ 200918 h 21600"/>
                <a:gd name="T4" fmla="*/ 986172 w 21600"/>
                <a:gd name="T5" fmla="*/ 200918 h 21600"/>
                <a:gd name="T6" fmla="*/ 986172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 dirty="0"/>
                <a:t>Jacupemba (2)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403350" y="1978025"/>
              <a:ext cx="46355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1023938" y="1789113"/>
              <a:ext cx="384175" cy="377825"/>
            </a:xfrm>
            <a:custGeom>
              <a:avLst/>
              <a:gdLst>
                <a:gd name="T0" fmla="*/ 191421 w 19679"/>
                <a:gd name="T1" fmla="*/ 207666 h 19679"/>
                <a:gd name="T2" fmla="*/ 191421 w 19679"/>
                <a:gd name="T3" fmla="*/ 207666 h 19679"/>
                <a:gd name="T4" fmla="*/ 191421 w 19679"/>
                <a:gd name="T5" fmla="*/ 207666 h 19679"/>
                <a:gd name="T6" fmla="*/ 191421 w 19679"/>
                <a:gd name="T7" fmla="*/ 20766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6091238" y="1776413"/>
              <a:ext cx="2225675" cy="403225"/>
            </a:xfrm>
            <a:custGeom>
              <a:avLst/>
              <a:gdLst>
                <a:gd name="T0" fmla="*/ 1112626 w 21600"/>
                <a:gd name="T1" fmla="*/ 200918 h 21600"/>
                <a:gd name="T2" fmla="*/ 1112626 w 21600"/>
                <a:gd name="T3" fmla="*/ 200918 h 21600"/>
                <a:gd name="T4" fmla="*/ 1112626 w 21600"/>
                <a:gd name="T5" fmla="*/ 200918 h 21600"/>
                <a:gd name="T6" fmla="*/ 1112626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Guaraná (2)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550988" y="3698875"/>
              <a:ext cx="445611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800100" y="3467100"/>
              <a:ext cx="781050" cy="771525"/>
            </a:xfrm>
            <a:custGeom>
              <a:avLst/>
              <a:gdLst>
                <a:gd name="T0" fmla="*/ 390096 w 19679"/>
                <a:gd name="T1" fmla="*/ 423909 h 19679"/>
                <a:gd name="T2" fmla="*/ 390096 w 19679"/>
                <a:gd name="T3" fmla="*/ 423909 h 19679"/>
                <a:gd name="T4" fmla="*/ 390096 w 19679"/>
                <a:gd name="T5" fmla="*/ 423909 h 19679"/>
                <a:gd name="T6" fmla="*/ 390096 w 19679"/>
                <a:gd name="T7" fmla="*/ 42390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3922713" y="2746375"/>
              <a:ext cx="382587" cy="377825"/>
            </a:xfrm>
            <a:custGeom>
              <a:avLst/>
              <a:gdLst>
                <a:gd name="T0" fmla="*/ 191421 w 19679"/>
                <a:gd name="T1" fmla="*/ 207667 h 19679"/>
                <a:gd name="T2" fmla="*/ 191421 w 19679"/>
                <a:gd name="T3" fmla="*/ 207667 h 19679"/>
                <a:gd name="T4" fmla="*/ 191421 w 19679"/>
                <a:gd name="T5" fmla="*/ 207667 h 19679"/>
                <a:gd name="T6" fmla="*/ 191421 w 19679"/>
                <a:gd name="T7" fmla="*/ 20766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3638550" y="3760788"/>
              <a:ext cx="382588" cy="377825"/>
            </a:xfrm>
            <a:custGeom>
              <a:avLst/>
              <a:gdLst>
                <a:gd name="T0" fmla="*/ 191421 w 19679"/>
                <a:gd name="T1" fmla="*/ 207666 h 19679"/>
                <a:gd name="T2" fmla="*/ 191421 w 19679"/>
                <a:gd name="T3" fmla="*/ 207666 h 19679"/>
                <a:gd name="T4" fmla="*/ 191421 w 19679"/>
                <a:gd name="T5" fmla="*/ 207666 h 19679"/>
                <a:gd name="T6" fmla="*/ 191421 w 19679"/>
                <a:gd name="T7" fmla="*/ 20766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3375025" y="4535488"/>
              <a:ext cx="382588" cy="377825"/>
            </a:xfrm>
            <a:custGeom>
              <a:avLst/>
              <a:gdLst>
                <a:gd name="T0" fmla="*/ 191421 w 19679"/>
                <a:gd name="T1" fmla="*/ 207666 h 19679"/>
                <a:gd name="T2" fmla="*/ 191421 w 19679"/>
                <a:gd name="T3" fmla="*/ 207666 h 19679"/>
                <a:gd name="T4" fmla="*/ 191421 w 19679"/>
                <a:gd name="T5" fmla="*/ 207666 h 19679"/>
                <a:gd name="T6" fmla="*/ 191421 w 19679"/>
                <a:gd name="T7" fmla="*/ 20766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2995613" y="5145088"/>
              <a:ext cx="382587" cy="379412"/>
            </a:xfrm>
            <a:custGeom>
              <a:avLst/>
              <a:gdLst>
                <a:gd name="T0" fmla="*/ 191421 w 19679"/>
                <a:gd name="T1" fmla="*/ 207667 h 19679"/>
                <a:gd name="T2" fmla="*/ 191421 w 19679"/>
                <a:gd name="T3" fmla="*/ 207667 h 19679"/>
                <a:gd name="T4" fmla="*/ 191421 w 19679"/>
                <a:gd name="T5" fmla="*/ 207667 h 19679"/>
                <a:gd name="T6" fmla="*/ 191421 w 19679"/>
                <a:gd name="T7" fmla="*/ 20766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2482850" y="5670550"/>
              <a:ext cx="384175" cy="377825"/>
            </a:xfrm>
            <a:custGeom>
              <a:avLst/>
              <a:gdLst>
                <a:gd name="T0" fmla="*/ 191420 w 19679"/>
                <a:gd name="T1" fmla="*/ 207667 h 19679"/>
                <a:gd name="T2" fmla="*/ 191420 w 19679"/>
                <a:gd name="T3" fmla="*/ 207667 h 19679"/>
                <a:gd name="T4" fmla="*/ 191420 w 19679"/>
                <a:gd name="T5" fmla="*/ 207667 h 19679"/>
                <a:gd name="T6" fmla="*/ 191420 w 19679"/>
                <a:gd name="T7" fmla="*/ 20766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2441575" y="6291263"/>
              <a:ext cx="382588" cy="377825"/>
            </a:xfrm>
            <a:custGeom>
              <a:avLst/>
              <a:gdLst>
                <a:gd name="T0" fmla="*/ 191420 w 19679"/>
                <a:gd name="T1" fmla="*/ 207667 h 19679"/>
                <a:gd name="T2" fmla="*/ 191420 w 19679"/>
                <a:gd name="T3" fmla="*/ 207667 h 19679"/>
                <a:gd name="T4" fmla="*/ 191420 w 19679"/>
                <a:gd name="T5" fmla="*/ 207667 h 19679"/>
                <a:gd name="T6" fmla="*/ 191420 w 19679"/>
                <a:gd name="T7" fmla="*/ 20766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466850" y="4884738"/>
              <a:ext cx="382588" cy="377825"/>
            </a:xfrm>
            <a:custGeom>
              <a:avLst/>
              <a:gdLst>
                <a:gd name="T0" fmla="*/ 191421 w 19679"/>
                <a:gd name="T1" fmla="*/ 207667 h 19679"/>
                <a:gd name="T2" fmla="*/ 191421 w 19679"/>
                <a:gd name="T3" fmla="*/ 207667 h 19679"/>
                <a:gd name="T4" fmla="*/ 191421 w 19679"/>
                <a:gd name="T5" fmla="*/ 207667 h 19679"/>
                <a:gd name="T6" fmla="*/ 191421 w 19679"/>
                <a:gd name="T7" fmla="*/ 20766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4017963" y="3983038"/>
              <a:ext cx="202088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3754438" y="4724400"/>
              <a:ext cx="230028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3384550" y="5354638"/>
              <a:ext cx="264477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2871788" y="5878513"/>
              <a:ext cx="315753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2830513" y="6480175"/>
              <a:ext cx="324008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1855788" y="5073650"/>
              <a:ext cx="417353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311650" y="2935288"/>
              <a:ext cx="170656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endParaRPr lang="pt-BR"/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6091238" y="2735263"/>
              <a:ext cx="2682875" cy="401637"/>
            </a:xfrm>
            <a:custGeom>
              <a:avLst/>
              <a:gdLst>
                <a:gd name="T0" fmla="*/ 1341127 w 21600"/>
                <a:gd name="T1" fmla="*/ 200918 h 21600"/>
                <a:gd name="T2" fmla="*/ 1341127 w 21600"/>
                <a:gd name="T3" fmla="*/ 200918 h 21600"/>
                <a:gd name="T4" fmla="*/ 1341127 w 21600"/>
                <a:gd name="T5" fmla="*/ 200918 h 21600"/>
                <a:gd name="T6" fmla="*/ 1341127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Vila do Riacho (2)</a:t>
              </a: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6091238" y="3440113"/>
              <a:ext cx="2363787" cy="401637"/>
            </a:xfrm>
            <a:custGeom>
              <a:avLst/>
              <a:gdLst>
                <a:gd name="T0" fmla="*/ 1181788 w 21600"/>
                <a:gd name="T1" fmla="*/ 200918 h 21600"/>
                <a:gd name="T2" fmla="*/ 1181788 w 21600"/>
                <a:gd name="T3" fmla="*/ 200918 h 21600"/>
                <a:gd name="T4" fmla="*/ 1181788 w 21600"/>
                <a:gd name="T5" fmla="*/ 200918 h 21600"/>
                <a:gd name="T6" fmla="*/ 1181788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Sede (12)</a:t>
              </a: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6091238" y="3819525"/>
              <a:ext cx="3052762" cy="401638"/>
            </a:xfrm>
            <a:custGeom>
              <a:avLst/>
              <a:gdLst>
                <a:gd name="T0" fmla="*/ 1526418 w 21600"/>
                <a:gd name="T1" fmla="*/ 200918 h 21600"/>
                <a:gd name="T2" fmla="*/ 1526418 w 21600"/>
                <a:gd name="T3" fmla="*/ 200918 h 21600"/>
                <a:gd name="T4" fmla="*/ 1526418 w 21600"/>
                <a:gd name="T5" fmla="*/ 200918 h 21600"/>
                <a:gd name="T6" fmla="*/ 1526418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Barra do Riacho (2)</a:t>
              </a: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6091238" y="4522788"/>
              <a:ext cx="2801937" cy="401637"/>
            </a:xfrm>
            <a:custGeom>
              <a:avLst/>
              <a:gdLst>
                <a:gd name="T0" fmla="*/ 1400658 w 21600"/>
                <a:gd name="T1" fmla="*/ 200918 h 21600"/>
                <a:gd name="T2" fmla="*/ 1400658 w 21600"/>
                <a:gd name="T3" fmla="*/ 200918 h 21600"/>
                <a:gd name="T4" fmla="*/ 1400658 w 21600"/>
                <a:gd name="T5" fmla="*/ 200918 h 21600"/>
                <a:gd name="T6" fmla="*/ 1400658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Barra do Sahy (2)</a:t>
              </a: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6091238" y="4872038"/>
              <a:ext cx="2513012" cy="401637"/>
            </a:xfrm>
            <a:custGeom>
              <a:avLst/>
              <a:gdLst>
                <a:gd name="T0" fmla="*/ 1256642 w 21600"/>
                <a:gd name="T1" fmla="*/ 200918 h 21600"/>
                <a:gd name="T2" fmla="*/ 1256642 w 21600"/>
                <a:gd name="T3" fmla="*/ 200918 h 21600"/>
                <a:gd name="T4" fmla="*/ 1256642 w 21600"/>
                <a:gd name="T5" fmla="*/ 200918 h 21600"/>
                <a:gd name="T6" fmla="*/ 1256642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Irajá (1)</a:t>
              </a: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6091238" y="5211555"/>
              <a:ext cx="2513012" cy="401639"/>
            </a:xfrm>
            <a:custGeom>
              <a:avLst/>
              <a:gdLst>
                <a:gd name="T0" fmla="*/ 1256642 w 21600"/>
                <a:gd name="T1" fmla="*/ 200918 h 21600"/>
                <a:gd name="T2" fmla="*/ 1256642 w 21600"/>
                <a:gd name="T3" fmla="*/ 200918 h 21600"/>
                <a:gd name="T4" fmla="*/ 1256642 w 21600"/>
                <a:gd name="T5" fmla="*/ 200918 h 21600"/>
                <a:gd name="T6" fmla="*/ 1256642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 dirty="0" err="1"/>
                <a:t>Sauê</a:t>
              </a:r>
              <a:r>
                <a:rPr lang="pt-BR" altLang="pt-BR" sz="2000" dirty="0"/>
                <a:t> (1)</a:t>
              </a:r>
            </a:p>
          </p:txBody>
        </p:sp>
        <p:sp>
          <p:nvSpPr>
            <p:cNvPr id="41" name="AutoShape 30"/>
            <p:cNvSpPr>
              <a:spLocks/>
            </p:cNvSpPr>
            <p:nvPr/>
          </p:nvSpPr>
          <p:spPr bwMode="auto">
            <a:xfrm>
              <a:off x="6091238" y="5659438"/>
              <a:ext cx="2682875" cy="401637"/>
            </a:xfrm>
            <a:custGeom>
              <a:avLst/>
              <a:gdLst>
                <a:gd name="T0" fmla="*/ 1341127 w 21600"/>
                <a:gd name="T1" fmla="*/ 200918 h 21600"/>
                <a:gd name="T2" fmla="*/ 1341127 w 21600"/>
                <a:gd name="T3" fmla="*/ 200918 h 21600"/>
                <a:gd name="T4" fmla="*/ 1341127 w 21600"/>
                <a:gd name="T5" fmla="*/ 200918 h 21600"/>
                <a:gd name="T6" fmla="*/ 1341127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/>
                <a:t>Santa Cruz (3)</a:t>
              </a:r>
            </a:p>
          </p:txBody>
        </p:sp>
        <p:sp>
          <p:nvSpPr>
            <p:cNvPr id="42" name="AutoShape 31"/>
            <p:cNvSpPr>
              <a:spLocks/>
            </p:cNvSpPr>
            <p:nvPr/>
          </p:nvSpPr>
          <p:spPr bwMode="auto">
            <a:xfrm>
              <a:off x="6091236" y="6280150"/>
              <a:ext cx="3351212" cy="515938"/>
            </a:xfrm>
            <a:custGeom>
              <a:avLst/>
              <a:gdLst>
                <a:gd name="T0" fmla="*/ 1327175 w 21600"/>
                <a:gd name="T1" fmla="*/ 200918 h 21600"/>
                <a:gd name="T2" fmla="*/ 1327175 w 21600"/>
                <a:gd name="T3" fmla="*/ 200918 h 21600"/>
                <a:gd name="T4" fmla="*/ 1327175 w 21600"/>
                <a:gd name="T5" fmla="*/ 200918 h 21600"/>
                <a:gd name="T6" fmla="*/ 1327175 w 21600"/>
                <a:gd name="T7" fmla="*/ 2009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2000" dirty="0"/>
                <a:t>Portal de Aracruz (2)</a:t>
              </a:r>
            </a:p>
          </p:txBody>
        </p:sp>
      </p:grpSp>
      <p:sp>
        <p:nvSpPr>
          <p:cNvPr id="43" name="CaixaDeTexto 42"/>
          <p:cNvSpPr txBox="1"/>
          <p:nvPr/>
        </p:nvSpPr>
        <p:spPr>
          <a:xfrm>
            <a:off x="5652121" y="1100364"/>
            <a:ext cx="346439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/>
              <a:t>NO PLHIS FORAM LEVANTADAS, EM TODO O MUNICÍPIO, 29 ÁREAS COM CARACTERÍSTICAS DE ASSENTAMENTOS PRECÁRIOS, SENDO 12 DELAS NA SEDE.</a:t>
            </a:r>
          </a:p>
        </p:txBody>
      </p:sp>
    </p:spTree>
    <p:extLst>
      <p:ext uri="{BB962C8B-B14F-4D97-AF65-F5344CB8AC3E}">
        <p14:creationId xmlns="" xmlns:p14="http://schemas.microsoft.com/office/powerpoint/2010/main" val="225555666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O PROBLEMA DA DISPERSÃO URBANA.</a:t>
            </a:r>
          </a:p>
          <a:p>
            <a:pPr algn="just"/>
            <a:endParaRPr lang="pt-BR" sz="2400" b="1" dirty="0"/>
          </a:p>
          <a:p>
            <a:r>
              <a:rPr lang="pt-BR" sz="2400" dirty="0" smtClean="0"/>
              <a:t>Conjunto </a:t>
            </a:r>
            <a:r>
              <a:rPr lang="pt-BR" sz="2400" dirty="0"/>
              <a:t>de </a:t>
            </a:r>
            <a:r>
              <a:rPr lang="pt-BR" sz="2400" dirty="0" smtClean="0"/>
              <a:t>implicações geradas por este processo:</a:t>
            </a:r>
          </a:p>
          <a:p>
            <a:endParaRPr lang="pt-BR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Ambientais;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Consumo de energia;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Habitacionais;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/>
              <a:t>G</a:t>
            </a:r>
            <a:r>
              <a:rPr lang="pt-BR" sz="2400" dirty="0" smtClean="0"/>
              <a:t>estão </a:t>
            </a:r>
            <a:r>
              <a:rPr lang="pt-BR" sz="2400" dirty="0"/>
              <a:t>e distribuição de </a:t>
            </a:r>
            <a:r>
              <a:rPr lang="pt-BR" sz="2400" dirty="0" smtClean="0"/>
              <a:t>serviços;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Novas </a:t>
            </a:r>
            <a:r>
              <a:rPr lang="pt-BR" sz="2400" dirty="0" smtClean="0"/>
              <a:t>formas de segregação socioespaciais;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Ordenamento </a:t>
            </a:r>
            <a:r>
              <a:rPr lang="pt-BR" sz="2400" dirty="0" smtClean="0"/>
              <a:t>do </a:t>
            </a:r>
            <a:r>
              <a:rPr lang="pt-BR" sz="2400" dirty="0" smtClean="0"/>
              <a:t>território e fiscalização;</a:t>
            </a:r>
            <a:endParaRPr lang="pt-BR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pt-BR" sz="2400" dirty="0" smtClean="0"/>
              <a:t>Mobilidade </a:t>
            </a:r>
            <a:r>
              <a:rPr lang="pt-BR" sz="2400" dirty="0"/>
              <a:t>etc.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31506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4293096"/>
            <a:ext cx="8712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Deve </a:t>
            </a:r>
            <a:r>
              <a:rPr lang="pt-BR" sz="2400" b="1" dirty="0" smtClean="0"/>
              <a:t>ser compacta</a:t>
            </a:r>
            <a:r>
              <a:rPr lang="pt-BR" sz="2400" dirty="0" smtClean="0"/>
              <a:t>, coesa e bem conectada, de modo a </a:t>
            </a:r>
            <a:r>
              <a:rPr lang="pt-BR" sz="2400" b="1" dirty="0" smtClean="0"/>
              <a:t>reduzir </a:t>
            </a:r>
            <a:r>
              <a:rPr lang="pt-BR" sz="2400" b="1" dirty="0" smtClean="0"/>
              <a:t>o espraiamento </a:t>
            </a:r>
            <a:r>
              <a:rPr lang="pt-BR" sz="2400" dirty="0" smtClean="0"/>
              <a:t>focando </a:t>
            </a:r>
            <a:r>
              <a:rPr lang="pt-BR" sz="2400" dirty="0" smtClean="0"/>
              <a:t>o desenvolvimento em áreas já ocupadas ou a ela adjacentes. Deve também fazer </a:t>
            </a:r>
            <a:r>
              <a:rPr lang="pt-BR" sz="2400" b="1" dirty="0" smtClean="0"/>
              <a:t>coexistir no mesmo espaço, trabalho e moradia</a:t>
            </a:r>
            <a:r>
              <a:rPr lang="pt-BR" sz="2400" dirty="0" smtClean="0"/>
              <a:t> para evitar deslocamentos desnecessários</a:t>
            </a:r>
            <a:r>
              <a:rPr lang="pt-BR" sz="2400" dirty="0" smtClean="0"/>
              <a:t>. </a:t>
            </a:r>
            <a:r>
              <a:rPr lang="pt-BR" sz="2400" b="1" dirty="0" smtClean="0"/>
              <a:t>Diversidade de pessoas.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2098" y="1124744"/>
            <a:ext cx="811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/>
              <a:t>A cidade </a:t>
            </a:r>
            <a:r>
              <a:rPr lang="pt-BR" sz="3200" b="1" dirty="0" smtClean="0"/>
              <a:t>do Futuro, Sustentável e Inteligente...</a:t>
            </a:r>
            <a:endParaRPr lang="pt-BR" sz="3200" dirty="0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 cstate="print"/>
          <a:srcRect l="15744" t="34004" r="15657" b="31992"/>
          <a:stretch>
            <a:fillRect/>
          </a:stretch>
        </p:blipFill>
        <p:spPr bwMode="auto">
          <a:xfrm>
            <a:off x="1979712" y="2132856"/>
            <a:ext cx="5256584" cy="146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935586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504" y="1023119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u="sng" dirty="0" smtClean="0"/>
              <a:t>Aspectos quantitativos e </a:t>
            </a:r>
            <a:r>
              <a:rPr lang="pt-BR" sz="2400" b="1" u="sng" dirty="0" smtClean="0"/>
              <a:t>qualitativos</a:t>
            </a:r>
            <a:r>
              <a:rPr lang="pt-BR" sz="2400" dirty="0" smtClean="0"/>
              <a:t>.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8" t="20767" r="1075" b="11822"/>
          <a:stretch/>
        </p:blipFill>
        <p:spPr bwMode="auto">
          <a:xfrm>
            <a:off x="35496" y="1751978"/>
            <a:ext cx="9108504" cy="50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323345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504" y="83671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Densidade Urbana </a:t>
            </a:r>
          </a:p>
          <a:p>
            <a:r>
              <a:rPr lang="pt-BR" sz="2400" dirty="0" smtClean="0"/>
              <a:t>A </a:t>
            </a:r>
            <a:r>
              <a:rPr lang="pt-BR" sz="2400" dirty="0" smtClean="0"/>
              <a:t>relação entre quantidade de pessoas e quantidade de </a:t>
            </a:r>
            <a:r>
              <a:rPr lang="pt-BR" sz="2400" dirty="0" smtClean="0"/>
              <a:t>espaço urbano.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://www.vitruvius.com.br/media/images/magazines/grid_9/7287_195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844823"/>
            <a:ext cx="5388596" cy="3879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1323345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>
            <a:stCxn id="10" idx="2"/>
            <a:endCxn id="21" idx="6"/>
          </p:cNvCxnSpPr>
          <p:nvPr/>
        </p:nvCxnSpPr>
        <p:spPr>
          <a:xfrm rot="10800000" flipH="1">
            <a:off x="1113621" y="3515740"/>
            <a:ext cx="7226696" cy="2321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o explicativo retangular 6"/>
          <p:cNvSpPr/>
          <p:nvPr/>
        </p:nvSpPr>
        <p:spPr>
          <a:xfrm>
            <a:off x="2136344" y="4190299"/>
            <a:ext cx="2102516" cy="1359601"/>
          </a:xfrm>
          <a:prstGeom prst="wedgeRectCallout">
            <a:avLst>
              <a:gd name="adj1" fmla="val -8147"/>
              <a:gd name="adj2" fmla="val -99944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Consolidação de Diretrizes Técnicas 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Ordenamento do Território </a:t>
            </a:r>
          </a:p>
        </p:txBody>
      </p:sp>
      <p:sp>
        <p:nvSpPr>
          <p:cNvPr id="8" name="Texto explicativo retangular 7"/>
          <p:cNvSpPr/>
          <p:nvPr/>
        </p:nvSpPr>
        <p:spPr>
          <a:xfrm>
            <a:off x="571472" y="1357298"/>
            <a:ext cx="1928307" cy="1826777"/>
          </a:xfrm>
          <a:prstGeom prst="wedgeRectCallout">
            <a:avLst>
              <a:gd name="adj1" fmla="val -16025"/>
              <a:gd name="adj2" fmla="val 7019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Lançamento e Metodologia 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evisão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Plano Diretor Municipal</a:t>
            </a:r>
          </a:p>
        </p:txBody>
      </p:sp>
      <p:sp>
        <p:nvSpPr>
          <p:cNvPr id="9" name="Elipse 8"/>
          <p:cNvSpPr/>
          <p:nvPr/>
        </p:nvSpPr>
        <p:spPr>
          <a:xfrm>
            <a:off x="2914275" y="3443118"/>
            <a:ext cx="201241" cy="19166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113621" y="3443118"/>
            <a:ext cx="201241" cy="19166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Texto explicativo retangular 10"/>
          <p:cNvSpPr/>
          <p:nvPr/>
        </p:nvSpPr>
        <p:spPr>
          <a:xfrm>
            <a:off x="3852899" y="1628320"/>
            <a:ext cx="1901275" cy="1479390"/>
          </a:xfrm>
          <a:prstGeom prst="wedgeRectCallout">
            <a:avLst>
              <a:gd name="adj1" fmla="val 3959"/>
              <a:gd name="adj2" fmla="val 78644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Pensando a cidade do futuro e a Construção de Consensos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37551" y="3724120"/>
            <a:ext cx="1498793" cy="4192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/>
              <a:t>1ª </a:t>
            </a:r>
            <a:r>
              <a:rPr lang="pt-BR" sz="1600" b="1" dirty="0" smtClean="0"/>
              <a:t>e 2ªETAPA</a:t>
            </a:r>
            <a:endParaRPr lang="pt-BR" sz="1600" b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604891" y="2942996"/>
            <a:ext cx="1096312" cy="4192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/>
              <a:t>3</a:t>
            </a:r>
            <a:r>
              <a:rPr lang="pt-BR" sz="1600" b="1" dirty="0" smtClean="0"/>
              <a:t>ª </a:t>
            </a:r>
            <a:r>
              <a:rPr lang="pt-BR" sz="1600" b="1" dirty="0"/>
              <a:t>ETAPA</a:t>
            </a:r>
          </a:p>
        </p:txBody>
      </p:sp>
      <p:sp>
        <p:nvSpPr>
          <p:cNvPr id="14" name="Elipse 13"/>
          <p:cNvSpPr/>
          <p:nvPr/>
        </p:nvSpPr>
        <p:spPr>
          <a:xfrm>
            <a:off x="4791521" y="3435631"/>
            <a:ext cx="199739" cy="19166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316953" y="3697669"/>
            <a:ext cx="1141366" cy="4192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/>
              <a:t>4</a:t>
            </a:r>
            <a:r>
              <a:rPr lang="pt-BR" sz="1600" b="1" dirty="0" smtClean="0"/>
              <a:t>ª </a:t>
            </a:r>
            <a:r>
              <a:rPr lang="pt-BR" sz="1600" b="1" dirty="0"/>
              <a:t>ETAPA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032005" y="2969953"/>
            <a:ext cx="1007706" cy="41926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/>
              <a:t>5</a:t>
            </a:r>
            <a:r>
              <a:rPr lang="pt-BR" sz="1600" b="1" dirty="0" smtClean="0"/>
              <a:t>ª </a:t>
            </a:r>
            <a:r>
              <a:rPr lang="pt-BR" sz="1600" b="1" dirty="0"/>
              <a:t>ETAPA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613398" y="3784516"/>
            <a:ext cx="1108326" cy="4192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/>
              <a:t>6</a:t>
            </a:r>
            <a:r>
              <a:rPr lang="pt-BR" sz="1600" b="1" dirty="0" smtClean="0"/>
              <a:t>ª </a:t>
            </a:r>
            <a:r>
              <a:rPr lang="pt-BR" sz="1600" b="1" dirty="0"/>
              <a:t>ETAPA</a:t>
            </a:r>
          </a:p>
        </p:txBody>
      </p:sp>
      <p:sp>
        <p:nvSpPr>
          <p:cNvPr id="18" name="Texto explicativo retangular 17"/>
          <p:cNvSpPr/>
          <p:nvPr/>
        </p:nvSpPr>
        <p:spPr>
          <a:xfrm>
            <a:off x="5608499" y="3947727"/>
            <a:ext cx="1871239" cy="1197886"/>
          </a:xfrm>
          <a:prstGeom prst="wedgeRectCallout">
            <a:avLst>
              <a:gd name="adj1" fmla="val 1098"/>
              <a:gd name="adj2" fmla="val -8726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Elaboração da Minuta de Projeto de Lei</a:t>
            </a:r>
          </a:p>
        </p:txBody>
      </p:sp>
      <p:sp>
        <p:nvSpPr>
          <p:cNvPr id="19" name="Elipse 18"/>
          <p:cNvSpPr/>
          <p:nvPr/>
        </p:nvSpPr>
        <p:spPr>
          <a:xfrm>
            <a:off x="6457014" y="3426647"/>
            <a:ext cx="201241" cy="19166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Texto explicativo retangular 19"/>
          <p:cNvSpPr/>
          <p:nvPr/>
        </p:nvSpPr>
        <p:spPr>
          <a:xfrm>
            <a:off x="7152346" y="1484574"/>
            <a:ext cx="1564872" cy="1417997"/>
          </a:xfrm>
          <a:prstGeom prst="wedgeRectCallout">
            <a:avLst>
              <a:gd name="adj1" fmla="val 18334"/>
              <a:gd name="adj2" fmla="val 99550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Audiência Pública e 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CMA</a:t>
            </a: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8146560" y="3414667"/>
            <a:ext cx="193757" cy="20214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" name="Imagem 21" descr="logo-Nossa-Aracruz-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4173" y="285728"/>
            <a:ext cx="2509827" cy="726298"/>
          </a:xfrm>
          <a:prstGeom prst="rect">
            <a:avLst/>
          </a:prstGeom>
        </p:spPr>
      </p:pic>
      <p:pic>
        <p:nvPicPr>
          <p:cNvPr id="24" name="Imagem 23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6274732"/>
            <a:ext cx="2643206" cy="511854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142852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5C5146"/>
                </a:solidFill>
              </a:rPr>
              <a:t>ETAPAS DA REVISÃO</a:t>
            </a:r>
            <a:endParaRPr lang="pt-BR" sz="3200" b="1" dirty="0">
              <a:solidFill>
                <a:srgbClr val="5C514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732083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52" t="42560" r="7381" b="18750"/>
          <a:stretch/>
        </p:blipFill>
        <p:spPr bwMode="auto">
          <a:xfrm>
            <a:off x="43586" y="1484784"/>
            <a:ext cx="9100414" cy="33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2014" y="4787860"/>
            <a:ext cx="7392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http://www.vitruvius.com.br/revistas/read/arquitextos/16.189/5957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504" y="836712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Densidade Urbana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23345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836712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 Vantagens e desvantagens da alta e baixa densidades</a:t>
            </a:r>
            <a:endParaRPr lang="pt-BR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426624"/>
            <a:ext cx="5276561" cy="524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23528" y="594928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Densidade X Verticalização</a:t>
            </a:r>
            <a:endParaRPr lang="pt-BR" sz="2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29558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7504" y="735087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 Vantagens e desvantagens da alta e baixa densidades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 l="13002" t="11438" r="27781" b="8829"/>
          <a:stretch>
            <a:fillRect/>
          </a:stretch>
        </p:blipFill>
        <p:spPr bwMode="auto">
          <a:xfrm>
            <a:off x="1043608" y="1297905"/>
            <a:ext cx="7344816" cy="55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9029558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5803" y="6525344"/>
            <a:ext cx="7392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smtClean="0"/>
              <a:t>Acioly &amp; Davidson (1998).</a:t>
            </a:r>
            <a:endParaRPr lang="pt-BR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93"/>
          <a:stretch/>
        </p:blipFill>
        <p:spPr bwMode="auto">
          <a:xfrm rot="120000">
            <a:off x="465631" y="1181569"/>
            <a:ext cx="8151778" cy="543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As Vantagens e desvantagens da alta e baixa densidades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29558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2050" name="Picture 2" descr="http://www.vitruvius.com.br/media/images/magazines/grid_9/d92e4bbeec94_figura01_rogers_tamanh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90337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1519" y="836712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Aspectos Qualitativos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3232769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807095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Aspectos Qualitativos</a:t>
            </a:r>
            <a:endParaRPr lang="pt-BR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4379" b="6006"/>
          <a:stretch>
            <a:fillRect/>
          </a:stretch>
        </p:blipFill>
        <p:spPr bwMode="auto">
          <a:xfrm>
            <a:off x="230153" y="1340768"/>
            <a:ext cx="8662327" cy="55172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2769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807095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Aspectos Qualitativos</a:t>
            </a:r>
            <a:endParaRPr lang="pt-BR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t="12843" b="5334"/>
          <a:stretch>
            <a:fillRect/>
          </a:stretch>
        </p:blipFill>
        <p:spPr bwMode="auto">
          <a:xfrm>
            <a:off x="467544" y="1412776"/>
            <a:ext cx="8208912" cy="537321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2769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807095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Aspectos Qualitativos</a:t>
            </a:r>
            <a:endParaRPr lang="pt-BR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6409" b="5208"/>
          <a:stretch>
            <a:fillRect/>
          </a:stretch>
        </p:blipFill>
        <p:spPr bwMode="auto">
          <a:xfrm>
            <a:off x="107504" y="1389253"/>
            <a:ext cx="8719889" cy="546874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2769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807095"/>
            <a:ext cx="871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Mobilidade </a:t>
            </a:r>
            <a:r>
              <a:rPr lang="pt-BR" sz="2400" b="1" dirty="0" smtClean="0"/>
              <a:t>Cidadã / Corredores Verdes (conexões</a:t>
            </a:r>
            <a:r>
              <a:rPr lang="pt-BR" sz="2400" b="1" dirty="0" smtClean="0"/>
              <a:t>) / Cidade para as pessoas</a:t>
            </a:r>
            <a:endParaRPr lang="pt-BR" sz="2400" b="1" dirty="0" smtClean="0"/>
          </a:p>
          <a:p>
            <a:pPr algn="just"/>
            <a:r>
              <a:rPr lang="pt-BR" sz="2400" b="1" dirty="0" smtClean="0"/>
              <a:t> </a:t>
            </a:r>
            <a:endParaRPr lang="pt-B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3425" b="5135"/>
          <a:stretch>
            <a:fillRect/>
          </a:stretch>
        </p:blipFill>
        <p:spPr bwMode="auto">
          <a:xfrm>
            <a:off x="5004048" y="1690583"/>
            <a:ext cx="3851920" cy="516741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4" name="Content Placeholder 3" descr="broadwayfo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16024" y="1628800"/>
            <a:ext cx="3851920" cy="2611965"/>
          </a:xfrm>
          <a:prstGeom prst="rect">
            <a:avLst/>
          </a:prstGeom>
        </p:spPr>
      </p:pic>
      <p:pic>
        <p:nvPicPr>
          <p:cNvPr id="15" name="Picture 3" descr="\\dot.nycnet\dfs\UserHomeDrives\jorcutt\My Documents\Downloads\4173681751_caa7b8d24c_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024" y="4300266"/>
            <a:ext cx="3851920" cy="255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68760"/>
            <a:ext cx="9144000" cy="5901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27698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02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2577"/>
          <a:stretch/>
        </p:blipFill>
        <p:spPr bwMode="auto">
          <a:xfrm>
            <a:off x="343094" y="836712"/>
            <a:ext cx="8256410" cy="459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64713" t="86974" r="12609" b="2275"/>
          <a:stretch/>
        </p:blipFill>
        <p:spPr bwMode="auto">
          <a:xfrm>
            <a:off x="4644009" y="5515418"/>
            <a:ext cx="4543408" cy="136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9080817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9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3857621" y="2000240"/>
            <a:ext cx="5286380" cy="3857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38100" dir="8100000" sx="102000" sy="102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3643306" y="1000108"/>
            <a:ext cx="5500694" cy="12144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643306" y="1357298"/>
            <a:ext cx="5500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O QUE VEREMOS A SEGUIR?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923929" y="2359406"/>
            <a:ext cx="50772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/>
              <a:t>Diretrizes </a:t>
            </a:r>
            <a:r>
              <a:rPr lang="pt-BR" sz="2800" b="1" dirty="0" smtClean="0"/>
              <a:t>para o ordenamento </a:t>
            </a:r>
            <a:r>
              <a:rPr lang="pt-BR" sz="2800" b="1" dirty="0" smtClean="0"/>
              <a:t>do território.</a:t>
            </a:r>
          </a:p>
          <a:p>
            <a:pPr algn="just"/>
            <a:endParaRPr lang="pt-BR" sz="2800" b="1" dirty="0"/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Refletir sobre o conceito de Cidade Compacta</a:t>
            </a:r>
            <a:endParaRPr lang="pt-BR" sz="2800" b="1" dirty="0"/>
          </a:p>
          <a:p>
            <a:pPr algn="just"/>
            <a:endParaRPr lang="pt-BR" sz="2800" b="1" dirty="0" smtClean="0"/>
          </a:p>
          <a:p>
            <a:pPr marL="90488" algn="just">
              <a:defRPr/>
            </a:pPr>
            <a:endParaRPr lang="pt-BR" sz="2800" dirty="0" smtClean="0">
              <a:cs typeface="Arial" pitchFamily="34" charset="0"/>
            </a:endParaRPr>
          </a:p>
        </p:txBody>
      </p:sp>
      <p:pic>
        <p:nvPicPr>
          <p:cNvPr id="11" name="Imagem 10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4173" y="273810"/>
            <a:ext cx="2509827" cy="726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028546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96642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Padrões de Planejamento e Desenho Urbano influenciando </a:t>
            </a:r>
            <a:r>
              <a:rPr lang="pt-BR" sz="2000" b="1" dirty="0" smtClean="0"/>
              <a:t>a Cidade Compacta</a:t>
            </a:r>
            <a:endParaRPr lang="pt-BR" sz="2000" dirty="0"/>
          </a:p>
        </p:txBody>
      </p:sp>
      <p:pic>
        <p:nvPicPr>
          <p:cNvPr id="3074" name="Picture 2" descr="F:\PROJETOS CONSULTORIA\PDM Aracruz\PRODUTOS\PRODUTO 4_\Cafe_AMEAR_05_08_2016\DU e PU_Densida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342"/>
          <a:stretch/>
        </p:blipFill>
        <p:spPr bwMode="auto">
          <a:xfrm rot="21540000">
            <a:off x="298194" y="1218839"/>
            <a:ext cx="8189102" cy="5420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15803" y="6525344"/>
            <a:ext cx="7392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smtClean="0"/>
              <a:t>Acioly &amp; Davidson (1998).</a:t>
            </a:r>
            <a:endParaRPr lang="pt-BR" sz="1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74164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79512" y="1617762"/>
            <a:ext cx="882047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2700" dirty="0" smtClean="0"/>
              <a:t>O conceito de cidade compacta não pode ser resumido por </a:t>
            </a:r>
            <a:r>
              <a:rPr lang="pt-BR" sz="2700" dirty="0" smtClean="0"/>
              <a:t>fórmulas simples, </a:t>
            </a:r>
            <a:r>
              <a:rPr lang="pt-BR" sz="2700" dirty="0" smtClean="0"/>
              <a:t>e sim pensado de acordo com a realidade de </a:t>
            </a:r>
            <a:r>
              <a:rPr lang="pt-BR" sz="2700" dirty="0" smtClean="0"/>
              <a:t>cada lugar;</a:t>
            </a:r>
          </a:p>
          <a:p>
            <a:pPr algn="just">
              <a:buFont typeface="Wingdings" pitchFamily="2" charset="2"/>
              <a:buChar char="ü"/>
            </a:pPr>
            <a:endParaRPr lang="pt-BR" sz="2700" dirty="0" smtClean="0"/>
          </a:p>
          <a:p>
            <a:pPr algn="just">
              <a:buFont typeface="Wingdings" pitchFamily="2" charset="2"/>
              <a:buChar char="ü"/>
            </a:pPr>
            <a:r>
              <a:rPr lang="pt-BR" sz="2700" dirty="0" smtClean="0"/>
              <a:t> Cidades mais sustentáveis </a:t>
            </a:r>
            <a:r>
              <a:rPr lang="pt-BR" sz="2700" dirty="0" smtClean="0"/>
              <a:t>são </a:t>
            </a:r>
            <a:r>
              <a:rPr lang="pt-BR" sz="2700" dirty="0" smtClean="0"/>
              <a:t>compactas;</a:t>
            </a:r>
          </a:p>
          <a:p>
            <a:pPr algn="just">
              <a:buFont typeface="Wingdings" pitchFamily="2" charset="2"/>
              <a:buChar char="ü"/>
            </a:pPr>
            <a:endParaRPr lang="pt-BR" sz="2700" dirty="0" smtClean="0"/>
          </a:p>
          <a:p>
            <a:pPr algn="just">
              <a:buFont typeface="Wingdings" pitchFamily="2" charset="2"/>
              <a:buChar char="ü"/>
            </a:pPr>
            <a:r>
              <a:rPr lang="pt-BR" sz="2700" dirty="0" smtClean="0"/>
              <a:t> A realidade demonstra que Aracruz precisa repensar o seu modelo de </a:t>
            </a:r>
            <a:r>
              <a:rPr lang="pt-BR" sz="2700" b="1" dirty="0" smtClean="0"/>
              <a:t>“crescimento urbano” </a:t>
            </a:r>
            <a:r>
              <a:rPr lang="pt-BR" sz="2700" dirty="0" smtClean="0"/>
              <a:t>(disperso, fragmentado e excludente) e gerar um processo de </a:t>
            </a:r>
            <a:r>
              <a:rPr lang="pt-BR" sz="2700" b="1" dirty="0" smtClean="0"/>
              <a:t>“desenvolvimento urbano” </a:t>
            </a:r>
            <a:r>
              <a:rPr lang="pt-BR" sz="2700" dirty="0" smtClean="0"/>
              <a:t>que passa por avançar para uma cidade mais compacta. </a:t>
            </a:r>
            <a:r>
              <a:rPr lang="pt-BR" sz="2700" dirty="0" smtClean="0"/>
              <a:t> </a:t>
            </a:r>
            <a:endParaRPr lang="pt-BR" sz="27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74164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400050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51473D"/>
                </a:solidFill>
              </a:rPr>
              <a:t>www.aracruz.es.gov.br/nossaaracruz</a:t>
            </a:r>
          </a:p>
        </p:txBody>
      </p:sp>
      <p:pic>
        <p:nvPicPr>
          <p:cNvPr id="10" name="Imagem 9" descr="logo-Nossa-Aracruz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000108"/>
            <a:ext cx="5480867" cy="3071834"/>
          </a:xfrm>
          <a:prstGeom prst="rect">
            <a:avLst/>
          </a:prstGeom>
        </p:spPr>
      </p:pic>
      <p:pic>
        <p:nvPicPr>
          <p:cNvPr id="12" name="Imagem 11" descr="Secretaria de Planejamento, Orçamento e Ges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6274732"/>
            <a:ext cx="2643206" cy="511854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02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764704"/>
            <a:ext cx="86409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Análise Retrospectiva e Panorama Atual: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Necessidade </a:t>
            </a:r>
            <a:r>
              <a:rPr lang="pt-BR" sz="2000" dirty="0"/>
              <a:t>de repensar o modelo de expansão urbana da cidade, disperso, fragmentado e excludente, gerador de conflitos nos usos do solo urbano e </a:t>
            </a:r>
            <a:r>
              <a:rPr lang="pt-BR" sz="2000" dirty="0" smtClean="0"/>
              <a:t>rural;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Oneroso </a:t>
            </a:r>
            <a:r>
              <a:rPr lang="pt-BR" sz="2000" dirty="0"/>
              <a:t>para o poder público municipal e com dificuldades para a gestão e a fiscalização da </a:t>
            </a:r>
            <a:r>
              <a:rPr lang="pt-BR" sz="2000" dirty="0" smtClean="0"/>
              <a:t>cidade;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Pouca </a:t>
            </a:r>
            <a:r>
              <a:rPr lang="pt-BR" sz="2000" dirty="0"/>
              <a:t>articulação entre a expansão urbana, as condicionantes urbanísticas e ambientais, os projetos viários estruturantes e a paisagem e a qualidade urbanística. </a:t>
            </a:r>
          </a:p>
          <a:p>
            <a:pPr algn="just"/>
            <a:endParaRPr lang="pt-BR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39" y="3645024"/>
            <a:ext cx="1820198" cy="24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racruz.es.gov.br/arquivos/noticias/Aracruz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5269676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832089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02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100417" y="912777"/>
            <a:ext cx="49816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DIRETRIZES: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Ocupar o solo de forma compacta, em consonância com as características de cada região da </a:t>
            </a:r>
            <a:r>
              <a:rPr lang="pt-BR" sz="2000" dirty="0" smtClean="0"/>
              <a:t>cidade;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Ocupar vazios urbanos para otimizar a infraestrutura </a:t>
            </a:r>
            <a:r>
              <a:rPr lang="pt-BR" sz="2000" dirty="0" smtClean="0"/>
              <a:t>instalada;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Considerar na redefinição dos perímetros </a:t>
            </a:r>
            <a:r>
              <a:rPr lang="pt-BR" sz="2000" dirty="0" smtClean="0"/>
              <a:t>urbanos</a:t>
            </a:r>
            <a:r>
              <a:rPr lang="pt-BR" sz="2000" dirty="0"/>
              <a:t> </a:t>
            </a:r>
            <a:r>
              <a:rPr lang="pt-BR" sz="2000" dirty="0" smtClean="0"/>
              <a:t>e adequar </a:t>
            </a:r>
            <a:r>
              <a:rPr lang="pt-BR" sz="2000" dirty="0"/>
              <a:t>as áreas de expansão </a:t>
            </a:r>
            <a:r>
              <a:rPr lang="pt-BR" sz="2000" dirty="0" smtClean="0"/>
              <a:t>urbana: </a:t>
            </a:r>
            <a:r>
              <a:rPr lang="pt-BR" sz="2000" dirty="0"/>
              <a:t>E</a:t>
            </a:r>
            <a:r>
              <a:rPr lang="pt-BR" sz="2000" dirty="0" smtClean="0"/>
              <a:t>ixos </a:t>
            </a:r>
            <a:r>
              <a:rPr lang="pt-BR" sz="2000" dirty="0"/>
              <a:t>de mobilidade projetados no </a:t>
            </a:r>
            <a:r>
              <a:rPr lang="pt-BR" sz="2000" dirty="0" smtClean="0"/>
              <a:t>PlaMob, recursos hídricos e APA, disponibilidade/previsão </a:t>
            </a:r>
            <a:r>
              <a:rPr lang="pt-BR" sz="2000" dirty="0"/>
              <a:t>da infraestrutura urbana e uma ambiência urbana mais </a:t>
            </a:r>
            <a:r>
              <a:rPr lang="pt-BR" sz="2000" dirty="0" smtClean="0"/>
              <a:t>qualificada,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Promover a </a:t>
            </a:r>
            <a:r>
              <a:rPr lang="pt-BR" sz="2000" dirty="0" smtClean="0"/>
              <a:t>multifuncionalidade e multidiversidade das </a:t>
            </a:r>
            <a:r>
              <a:rPr lang="pt-BR" sz="2000" dirty="0"/>
              <a:t>unidades </a:t>
            </a:r>
            <a:r>
              <a:rPr lang="pt-BR" sz="2000" dirty="0" smtClean="0"/>
              <a:t>territoriais; (subcentros e comunidades tradicionais)</a:t>
            </a:r>
            <a:endParaRPr lang="pt-BR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86" y="817547"/>
            <a:ext cx="3642918" cy="36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8" t="20767" r="1075" b="11822"/>
          <a:stretch/>
        </p:blipFill>
        <p:spPr bwMode="auto">
          <a:xfrm>
            <a:off x="35496" y="4569170"/>
            <a:ext cx="4064922" cy="227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2480507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6512" y="-30708"/>
            <a:ext cx="9180512" cy="688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 descr="http://www.aracruz.es.gov.br/arquivos/noticias/rio-piraquea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61147"/>
            <a:ext cx="9217024" cy="5996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32014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47864" y="44624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Questões </a:t>
            </a:r>
            <a:r>
              <a:rPr lang="pt-BR" b="1" dirty="0"/>
              <a:t>ambientais e rurais </a:t>
            </a:r>
            <a:r>
              <a:rPr lang="pt-BR" b="1" dirty="0" smtClean="0"/>
              <a:t>/ Áreas </a:t>
            </a:r>
            <a:r>
              <a:rPr lang="pt-BR" b="1" dirty="0"/>
              <a:t>verdes </a:t>
            </a:r>
            <a:r>
              <a:rPr lang="pt-BR" b="1" dirty="0" smtClean="0"/>
              <a:t>municipais</a:t>
            </a:r>
          </a:p>
          <a:p>
            <a:pPr algn="just"/>
            <a:r>
              <a:rPr lang="pt-BR" b="1" dirty="0" smtClean="0"/>
              <a:t>Saneamento </a:t>
            </a:r>
            <a:r>
              <a:rPr lang="pt-BR" b="1" dirty="0"/>
              <a:t>ambiental </a:t>
            </a:r>
            <a:r>
              <a:rPr lang="pt-BR" b="1" dirty="0" smtClean="0"/>
              <a:t>/ Estrutura </a:t>
            </a:r>
            <a:r>
              <a:rPr lang="pt-BR" b="1" dirty="0"/>
              <a:t>produtiva do </a:t>
            </a:r>
            <a:r>
              <a:rPr lang="pt-BR" b="1" dirty="0" smtClean="0"/>
              <a:t>município 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335474197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7504" y="764704"/>
            <a:ext cx="518457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00" b="1" dirty="0" smtClean="0"/>
              <a:t>Desafio e Panorama Atual:</a:t>
            </a:r>
          </a:p>
          <a:p>
            <a:pPr algn="just"/>
            <a:endParaRPr lang="pt-BR" sz="1900" b="1" dirty="0"/>
          </a:p>
          <a:p>
            <a:pPr algn="just"/>
            <a:r>
              <a:rPr lang="pt-BR" sz="1900" b="1" dirty="0" smtClean="0"/>
              <a:t>Equilibrar a forte vocação econômica com o desenvolvimento socioambiental da cidade.</a:t>
            </a:r>
          </a:p>
          <a:p>
            <a:pPr algn="just"/>
            <a:endParaRPr lang="pt-BR" sz="19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Conflito entre o potencial econômico do município e os impactos socioambientais;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Limitada </a:t>
            </a:r>
            <a:r>
              <a:rPr lang="pt-BR" sz="2000" dirty="0"/>
              <a:t>capacidade de ampliação do sistema de </a:t>
            </a:r>
            <a:r>
              <a:rPr lang="pt-BR" sz="2000" dirty="0" smtClean="0"/>
              <a:t>saneamento ambiental;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Limitação </a:t>
            </a:r>
            <a:r>
              <a:rPr lang="pt-BR" sz="2000" dirty="0"/>
              <a:t>do sistema de espaços verdes </a:t>
            </a:r>
            <a:r>
              <a:rPr lang="pt-BR" sz="2000" dirty="0" smtClean="0"/>
              <a:t>urbanos;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Necessidade </a:t>
            </a:r>
            <a:r>
              <a:rPr lang="pt-BR" sz="2000" dirty="0"/>
              <a:t>de atualização do zoneamento ambiental </a:t>
            </a:r>
            <a:r>
              <a:rPr lang="pt-BR" sz="2000" dirty="0" smtClean="0"/>
              <a:t>(</a:t>
            </a:r>
            <a:r>
              <a:rPr lang="pt-BR" sz="2000" dirty="0"/>
              <a:t>Novo Código Florestal</a:t>
            </a:r>
            <a:r>
              <a:rPr lang="pt-BR" sz="2000" dirty="0" smtClean="0"/>
              <a:t>).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51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8" descr="http://mundoeducacao.bol.uol.com.br/upload/conteudo_legenda/f3748328e415bf7dac9198423aa025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03" y="1024314"/>
            <a:ext cx="3619500" cy="2409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ngularaerofoto.com.br/data/photos/190_1Terminal_de_g__s_Aracru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03" y="3573016"/>
            <a:ext cx="3609788" cy="2407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953403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764704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DIRETRIZES: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dirty="0" smtClean="0"/>
              <a:t>Adequar </a:t>
            </a:r>
            <a:r>
              <a:rPr lang="pt-BR" dirty="0"/>
              <a:t>e compatibilizar </a:t>
            </a:r>
            <a:r>
              <a:rPr lang="pt-BR" dirty="0" smtClean="0"/>
              <a:t>o </a:t>
            </a:r>
            <a:r>
              <a:rPr lang="pt-BR" b="1" u="sng" dirty="0" smtClean="0"/>
              <a:t>crescimento da cidade com </a:t>
            </a:r>
            <a:r>
              <a:rPr lang="pt-BR" b="1" u="sng" dirty="0"/>
              <a:t>a infraestrutura de saneamento </a:t>
            </a:r>
            <a:r>
              <a:rPr lang="pt-BR" dirty="0"/>
              <a:t>ambiental existente e </a:t>
            </a:r>
            <a:r>
              <a:rPr lang="pt-BR" dirty="0" smtClean="0"/>
              <a:t>planejada;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b="1" u="sng" dirty="0"/>
              <a:t>Priorizar no PPA </a:t>
            </a:r>
            <a:r>
              <a:rPr lang="pt-BR" dirty="0"/>
              <a:t>a alocação dos investimentos em infraestrutura urbana conforme as determinações estabelecidas no PDMA;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b="1" u="sng" dirty="0"/>
              <a:t>Delimitar e adequar no PDMA as Zonas de Proteção Ambiental (ZPA)</a:t>
            </a:r>
            <a:r>
              <a:rPr lang="pt-BR" dirty="0"/>
              <a:t> ao novo código florestal e limitar/restringir os processos de descaracterização de ZPA;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b="1" u="sng" dirty="0"/>
              <a:t>Integrar na política de preservação ambiental do PDMA as bacias e sub-bacias </a:t>
            </a:r>
            <a:r>
              <a:rPr lang="pt-BR" dirty="0"/>
              <a:t>e estimular as propostas de recuperação ambiental de áreas degradadas, as conexões e infraestruturas verdes (corredores ecológicos, parques lineares, parques naturais, lagoas de drenagem, etc.), Parque Urbano e o tratamento/regulação das ocupações litorâneas </a:t>
            </a:r>
            <a:r>
              <a:rPr lang="pt-BR" dirty="0" smtClean="0"/>
              <a:t>ao Projeto </a:t>
            </a:r>
            <a:r>
              <a:rPr lang="pt-BR" dirty="0"/>
              <a:t>Orla;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dirty="0"/>
              <a:t>Adotar critérios especiais para estimular a </a:t>
            </a:r>
            <a:r>
              <a:rPr lang="pt-BR" b="1" u="sng" dirty="0"/>
              <a:t>atração de empreendimentos empresariais/imobiliários “limpos” e tecnologicamente avançados </a:t>
            </a:r>
            <a:r>
              <a:rPr lang="pt-BR" dirty="0" smtClean="0"/>
              <a:t>(Polo </a:t>
            </a:r>
            <a:r>
              <a:rPr lang="pt-BR" dirty="0"/>
              <a:t>de tecnologia e sustentabilidade </a:t>
            </a:r>
            <a:r>
              <a:rPr lang="pt-BR" dirty="0" smtClean="0"/>
              <a:t>- Interações </a:t>
            </a:r>
            <a:r>
              <a:rPr lang="pt-BR" dirty="0"/>
              <a:t>entre IES, Empresas, Sociedade Civil e Governo</a:t>
            </a:r>
            <a:r>
              <a:rPr lang="pt-BR" dirty="0" smtClean="0"/>
              <a:t>);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dirty="0" smtClean="0"/>
              <a:t>Reforçar e qualificar a </a:t>
            </a:r>
            <a:r>
              <a:rPr lang="pt-BR" b="1" u="sng" dirty="0" smtClean="0"/>
              <a:t>vocação </a:t>
            </a:r>
            <a:r>
              <a:rPr lang="pt-BR" b="1" u="sng" dirty="0"/>
              <a:t>logística da cidade de </a:t>
            </a:r>
            <a:r>
              <a:rPr lang="pt-BR" b="1" u="sng" dirty="0" smtClean="0"/>
              <a:t>Aracruz</a:t>
            </a:r>
            <a:r>
              <a:rPr lang="pt-BR" dirty="0" smtClean="0"/>
              <a:t>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dirty="0"/>
              <a:t>Definir e regulamentar no PDMA uma </a:t>
            </a:r>
            <a:r>
              <a:rPr lang="pt-BR" b="1" u="sng" dirty="0"/>
              <a:t>política </a:t>
            </a:r>
            <a:r>
              <a:rPr lang="pt-BR" b="1" u="sng" dirty="0" smtClean="0"/>
              <a:t>para o território </a:t>
            </a:r>
            <a:r>
              <a:rPr lang="pt-BR" b="1" u="sng" dirty="0"/>
              <a:t>rural</a:t>
            </a:r>
            <a:r>
              <a:rPr lang="pt-BR" dirty="0"/>
              <a:t>, valorizando a preservação/conservação </a:t>
            </a:r>
            <a:r>
              <a:rPr lang="pt-BR" dirty="0" smtClean="0"/>
              <a:t>ambiental, a produção </a:t>
            </a:r>
            <a:r>
              <a:rPr lang="pt-BR" dirty="0"/>
              <a:t>do pequeno agricultor familiar e o </a:t>
            </a:r>
            <a:r>
              <a:rPr lang="pt-BR" b="1" u="sng" dirty="0"/>
              <a:t>turismo (rural, cultural, litorâneo) como atividade econômica </a:t>
            </a:r>
            <a:r>
              <a:rPr lang="pt-BR" dirty="0"/>
              <a:t>potencial de Aracruz;</a:t>
            </a:r>
          </a:p>
          <a:p>
            <a:pPr marL="342900" lvl="0" indent="-342900" algn="just">
              <a:buFont typeface="Wingdings" pitchFamily="2" charset="2"/>
              <a:buChar char="ü"/>
            </a:pPr>
            <a:endParaRPr lang="pt-BR" dirty="0"/>
          </a:p>
          <a:p>
            <a:pPr marL="342900" indent="-342900" algn="just">
              <a:buFont typeface="Wingdings" pitchFamily="2" charset="2"/>
              <a:buChar char="ü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51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16478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6512" y="-30708"/>
            <a:ext cx="9180512" cy="688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uma-cidade-para-tod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2" y="717961"/>
            <a:ext cx="9175981" cy="6117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9512" y="116632"/>
            <a:ext cx="734481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URBANIDADE (Cidade inclusiva, solidária e acolhedora)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5134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6414" y="836712"/>
            <a:ext cx="887807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00" b="1" dirty="0" smtClean="0"/>
              <a:t>Desafio e </a:t>
            </a:r>
            <a:r>
              <a:rPr lang="pt-BR" sz="1900" b="1" dirty="0"/>
              <a:t>Panorama Atual</a:t>
            </a:r>
            <a:r>
              <a:rPr lang="pt-BR" sz="1900" b="1" dirty="0" smtClean="0"/>
              <a:t>: </a:t>
            </a:r>
          </a:p>
          <a:p>
            <a:pPr algn="just"/>
            <a:r>
              <a:rPr lang="pt-BR" sz="2000" b="1" dirty="0" smtClean="0"/>
              <a:t>Valorizar </a:t>
            </a:r>
            <a:r>
              <a:rPr lang="pt-BR" sz="2000" b="1" dirty="0" smtClean="0"/>
              <a:t>as diversidades </a:t>
            </a:r>
            <a:r>
              <a:rPr lang="pt-BR" sz="2000" b="1" dirty="0"/>
              <a:t>sociais, </a:t>
            </a:r>
            <a:r>
              <a:rPr lang="pt-BR" sz="2000" b="1" dirty="0" smtClean="0"/>
              <a:t>culturais</a:t>
            </a:r>
            <a:r>
              <a:rPr lang="pt-BR" sz="2000" b="1" dirty="0"/>
              <a:t>, paisagísticas e </a:t>
            </a:r>
            <a:r>
              <a:rPr lang="pt-BR" sz="2000" b="1" dirty="0" smtClean="0"/>
              <a:t>pautar o desenvolvimento da cidade nos termos </a:t>
            </a:r>
            <a:r>
              <a:rPr lang="pt-BR" sz="2000" b="1" dirty="0"/>
              <a:t>de u</a:t>
            </a:r>
            <a:r>
              <a:rPr lang="pt-BR" sz="2000" b="1" dirty="0" smtClean="0"/>
              <a:t>ma </a:t>
            </a:r>
            <a:r>
              <a:rPr lang="pt-BR" sz="2000" b="1" dirty="0"/>
              <a:t>construção coletiva.</a:t>
            </a:r>
          </a:p>
          <a:p>
            <a:pPr algn="just"/>
            <a:endParaRPr lang="pt-BR" sz="19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A cidade não articula sua diversidade e potencialidade histórico </a:t>
            </a:r>
            <a:r>
              <a:rPr lang="pt-BR" sz="2000" dirty="0"/>
              <a:t>cultural (índios, negros, imigração </a:t>
            </a:r>
            <a:r>
              <a:rPr lang="pt-BR" sz="2000" dirty="0" smtClean="0"/>
              <a:t>italiana) o patrimônio edificado, </a:t>
            </a:r>
            <a:r>
              <a:rPr lang="pt-BR" sz="2000" dirty="0" err="1" smtClean="0"/>
              <a:t>etc</a:t>
            </a:r>
            <a:r>
              <a:rPr lang="pt-BR" sz="2000" dirty="0" smtClean="0"/>
              <a:t>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Monocentralidade exercida pela área central da cidade de Aracruz que apresenta necessidades de requalificação </a:t>
            </a:r>
            <a:r>
              <a:rPr lang="pt-BR" sz="2000" dirty="0" smtClean="0"/>
              <a:t>urbana;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Falta de </a:t>
            </a:r>
            <a:r>
              <a:rPr lang="pt-BR" sz="2000" dirty="0"/>
              <a:t>conexão e </a:t>
            </a:r>
            <a:r>
              <a:rPr lang="pt-BR" sz="2000" dirty="0" smtClean="0"/>
              <a:t>tratamento da paisagem </a:t>
            </a:r>
            <a:r>
              <a:rPr lang="pt-BR" sz="2000" dirty="0"/>
              <a:t>urbana dos novos bairros e a cidade </a:t>
            </a:r>
            <a:r>
              <a:rPr lang="pt-BR" sz="2000" dirty="0" smtClean="0"/>
              <a:t>consolidada.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Necessidade </a:t>
            </a:r>
            <a:r>
              <a:rPr lang="pt-BR" sz="2000" dirty="0"/>
              <a:t>de articulação e qualificação de uma rede de espaços públicos (local, municipal e regional) </a:t>
            </a: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pPr algn="just"/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79512" y="116632"/>
            <a:ext cx="223224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URBANIDADE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tatic.panoramio.com/photos/original/14460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emanaon.com.br/upload/imagens/imagem_630_19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78747"/>
            <a:ext cx="3816424" cy="2279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0004439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290545"/>
            <a:ext cx="57241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 smtClean="0">
                <a:latin typeface="+mj-lt"/>
              </a:rPr>
              <a:t>EIXOS ESTRATÉGICOS</a:t>
            </a:r>
            <a:endParaRPr lang="pt-BR" sz="2400" dirty="0">
              <a:latin typeface="+mj-lt"/>
            </a:endParaRPr>
          </a:p>
          <a:p>
            <a:pPr>
              <a:defRPr/>
            </a:pPr>
            <a:endParaRPr lang="pt-BR" sz="1400" dirty="0">
              <a:solidFill>
                <a:schemeClr val="tx2">
                  <a:lumMod val="75000"/>
                </a:schemeClr>
              </a:solidFill>
              <a:latin typeface="HelveticaNeueLT Std Thin" pitchFamily="34" charset="0"/>
            </a:endParaRPr>
          </a:p>
          <a:p>
            <a:pPr>
              <a:defRPr/>
            </a:pPr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Social 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| ambiental | </a:t>
            </a:r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urbanístico 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| </a:t>
            </a:r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econômico</a:t>
            </a:r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| </a:t>
            </a:r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jurídico  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|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5" y="3501008"/>
            <a:ext cx="9079411" cy="26114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4078" y="1478793"/>
            <a:ext cx="2885229" cy="199198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9763" y="1478793"/>
            <a:ext cx="2952328" cy="199198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1471361"/>
            <a:ext cx="3108127" cy="1999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600491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9512" y="116632"/>
            <a:ext cx="223224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URBANIDADE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5496" y="836712"/>
            <a:ext cx="56554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DIRETRIZES:</a:t>
            </a:r>
          </a:p>
          <a:p>
            <a:pPr algn="just"/>
            <a:endParaRPr lang="pt-BR" sz="2000" b="1" dirty="0" smtClean="0"/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dirty="0"/>
              <a:t>Ressaltar e integrar, nos instrumentos do PDMA o </a:t>
            </a:r>
            <a:r>
              <a:rPr lang="pt-BR" sz="2000" b="1" u="sng" dirty="0"/>
              <a:t>potencial turístico, </a:t>
            </a:r>
            <a:r>
              <a:rPr lang="pt-BR" sz="2000" b="1" u="sng" dirty="0" smtClean="0"/>
              <a:t>paisagístico, cultural </a:t>
            </a:r>
            <a:r>
              <a:rPr lang="pt-BR" sz="2000" dirty="0" smtClean="0"/>
              <a:t>(índios</a:t>
            </a:r>
            <a:r>
              <a:rPr lang="pt-BR" sz="2000" dirty="0"/>
              <a:t>, negros, imigração italiana, patrimônio edificado</a:t>
            </a:r>
            <a:r>
              <a:rPr lang="pt-BR" sz="2000" dirty="0" smtClean="0"/>
              <a:t>);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dirty="0"/>
              <a:t>Integrar o PDMA a questão do </a:t>
            </a:r>
            <a:r>
              <a:rPr lang="pt-BR" sz="2000" b="1" u="sng" dirty="0" smtClean="0"/>
              <a:t>Etnozoneamento</a:t>
            </a:r>
            <a:r>
              <a:rPr lang="pt-BR" sz="2000" dirty="0" smtClean="0"/>
              <a:t> (povos indígenas)</a:t>
            </a:r>
            <a:r>
              <a:rPr lang="pt-BR" sz="2000" dirty="0"/>
              <a:t> Decreto Lei Federal </a:t>
            </a:r>
            <a:r>
              <a:rPr lang="pt-BR" sz="2000" dirty="0" smtClean="0"/>
              <a:t>7.747/2012;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dirty="0"/>
              <a:t>Estabelecer critérios no PDMA e definir áreas para a implantação de uma </a:t>
            </a:r>
            <a:r>
              <a:rPr lang="pt-BR" sz="2000" b="1" u="sng" dirty="0"/>
              <a:t>rede integrada de espaços público de Aracruz</a:t>
            </a:r>
            <a:r>
              <a:rPr lang="pt-BR" sz="2000" dirty="0"/>
              <a:t> (local, municipal e regional</a:t>
            </a:r>
            <a:r>
              <a:rPr lang="pt-BR" sz="2000" dirty="0" smtClean="0"/>
              <a:t>);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Reforçar e qualificar o caráter de centralidad</a:t>
            </a:r>
            <a:r>
              <a:rPr lang="pt-BR" sz="2000" dirty="0"/>
              <a:t>e assumido pela cidade de Aracruz em relação aos municípios vizinhos (Ibiraçu, João Neiva, Fundão) e a </a:t>
            </a:r>
            <a:r>
              <a:rPr lang="pt-BR" sz="2000" b="1" u="sng" dirty="0"/>
              <a:t>centralidade dos distritos</a:t>
            </a:r>
            <a:r>
              <a:rPr lang="pt-BR" sz="2000" dirty="0"/>
              <a:t> em relação às comunidades locais e rurais;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Potencializar e qualificar os espaços urbanizados </a:t>
            </a:r>
            <a:r>
              <a:rPr lang="pt-BR" sz="2000" b="1" u="sng" dirty="0"/>
              <a:t>priorizados para pedestres e ciclistas na </a:t>
            </a:r>
            <a:r>
              <a:rPr lang="pt-BR" sz="2000" b="1" u="sng" dirty="0" smtClean="0"/>
              <a:t>cidade</a:t>
            </a:r>
            <a:r>
              <a:rPr lang="pt-BR" sz="2000" dirty="0"/>
              <a:t>.</a:t>
            </a:r>
            <a:endParaRPr lang="pt-BR" sz="2000" dirty="0" smtClean="0"/>
          </a:p>
        </p:txBody>
      </p:sp>
      <p:pic>
        <p:nvPicPr>
          <p:cNvPr id="6146" name="Picture 2" descr="http://www.portalsatc.com/site/adm/arquivos/18300/4de7e355912c58d9065a949c072c7b2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76" y="1268760"/>
            <a:ext cx="3267448" cy="2178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ma.es.gov.br/arquivos/turismo/Dana_Indge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34" y="3806756"/>
            <a:ext cx="3217890" cy="2262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176424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6512" y="-30708"/>
            <a:ext cx="9180512" cy="688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http://2.bp.blogspot.com/-5eYebaViIig/UHB5SVYlmYI/AAAAAAAAAWM/NOS0_st96Ck/s1600/up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63491"/>
            <a:ext cx="9180512" cy="6581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9512" y="116632"/>
            <a:ext cx="237626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ACESSIBILIDADE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26321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6414" y="965041"/>
            <a:ext cx="5349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Desafio e </a:t>
            </a:r>
            <a:r>
              <a:rPr lang="pt-BR" sz="2000" b="1" dirty="0"/>
              <a:t>Panorama Atual</a:t>
            </a:r>
            <a:r>
              <a:rPr lang="pt-BR" sz="2000" b="1" dirty="0" smtClean="0"/>
              <a:t>: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2000" b="1" dirty="0" smtClean="0"/>
              <a:t>Garantir o acesso </a:t>
            </a:r>
            <a:r>
              <a:rPr lang="pt-BR" sz="2000" b="1" dirty="0"/>
              <a:t>a terra urbanizada, moradia digna e </a:t>
            </a:r>
            <a:r>
              <a:rPr lang="pt-BR" sz="2000" b="1" dirty="0" smtClean="0"/>
              <a:t>a variedade </a:t>
            </a:r>
            <a:r>
              <a:rPr lang="pt-BR" sz="2000" b="1" dirty="0"/>
              <a:t>de serviços e equipamentos essenciais a cidadania</a:t>
            </a:r>
            <a:r>
              <a:rPr lang="pt-BR" sz="2000" b="1" dirty="0" smtClean="0"/>
              <a:t>.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Ampliação </a:t>
            </a:r>
            <a:r>
              <a:rPr lang="pt-BR" sz="2000" b="1" u="sng" dirty="0"/>
              <a:t>da segregação socioespacial </a:t>
            </a:r>
            <a:r>
              <a:rPr lang="pt-BR" sz="2000" dirty="0"/>
              <a:t>no município (bairros precários e periféricos</a:t>
            </a:r>
            <a:r>
              <a:rPr lang="pt-BR" sz="2000" dirty="0" smtClean="0"/>
              <a:t>);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Política </a:t>
            </a:r>
            <a:r>
              <a:rPr lang="pt-BR" sz="2000" b="1" u="sng" dirty="0"/>
              <a:t>habitacional </a:t>
            </a:r>
            <a:r>
              <a:rPr lang="pt-BR" sz="2000" dirty="0"/>
              <a:t>direcionada pelo mercado, pouco diversificada (MCMV e A.S.) e sem articulação com critérios de demanda/localização e de regularização fundiária sustentável. </a:t>
            </a: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Ausência </a:t>
            </a:r>
            <a:r>
              <a:rPr lang="pt-BR" sz="2000" b="1" u="sng" dirty="0"/>
              <a:t>de articulação</a:t>
            </a:r>
            <a:r>
              <a:rPr lang="pt-BR" sz="2000" dirty="0"/>
              <a:t> entre o sistema viário estruturador da cidade e os novos parcelamentos do solo; </a:t>
            </a: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PlanMob </a:t>
            </a:r>
            <a:r>
              <a:rPr lang="pt-BR" sz="2000" b="1" u="sng" dirty="0"/>
              <a:t>elaborado, porém pouco difundido </a:t>
            </a:r>
            <a:r>
              <a:rPr lang="pt-BR" sz="2000" dirty="0"/>
              <a:t>e articulado às políticas urbanas </a:t>
            </a:r>
            <a:r>
              <a:rPr lang="pt-BR" sz="2000" dirty="0" smtClean="0"/>
              <a:t>municipais;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512" y="116632"/>
            <a:ext cx="237626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ACESSIBILIDADE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aracruz.es.gov.br/arquivos/noticias/DSC_3245-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3455436" cy="1860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correiodoestadoonline.com.br/thumbs.php?imagem=imagens/noticias/8829dc19f9afb31ac5c80b512349506d.jpg&amp;w=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446316" cy="2578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687103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9512" y="116632"/>
            <a:ext cx="237626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ACESSIBILIDADE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801280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Diretrizes</a:t>
            </a:r>
            <a:r>
              <a:rPr lang="pt-BR" sz="2000" b="1" dirty="0" smtClean="0"/>
              <a:t>:</a:t>
            </a:r>
          </a:p>
          <a:p>
            <a:pPr algn="just"/>
            <a:endParaRPr lang="pt-BR" sz="2000" b="1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Integrar as proposta do </a:t>
            </a:r>
            <a:r>
              <a:rPr lang="pt-BR" sz="2000" b="1" u="sng" dirty="0" err="1"/>
              <a:t>PLanMob</a:t>
            </a:r>
            <a:r>
              <a:rPr lang="pt-BR" sz="2000" b="1" u="sng" dirty="0"/>
              <a:t> ao PDMA </a:t>
            </a:r>
            <a:r>
              <a:rPr lang="pt-BR" sz="2000" dirty="0"/>
              <a:t>priorizando as ações de incentivo ao transporte coletivo e aos modos não motorizados (ciclistas e pedestres) e a integração socioespacial da cidade</a:t>
            </a:r>
            <a:r>
              <a:rPr lang="pt-BR" sz="2000" dirty="0" smtClean="0"/>
              <a:t>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Estabelecer </a:t>
            </a:r>
            <a:r>
              <a:rPr lang="pt-BR" sz="2000" b="1" u="sng" dirty="0"/>
              <a:t>critérios integrados </a:t>
            </a:r>
            <a:r>
              <a:rPr lang="pt-BR" sz="2000" b="1" u="sng" dirty="0" smtClean="0"/>
              <a:t>PDM e PLHIS </a:t>
            </a:r>
            <a:r>
              <a:rPr lang="pt-BR" sz="2000" dirty="0"/>
              <a:t>para </a:t>
            </a:r>
            <a:r>
              <a:rPr lang="pt-BR" sz="2000" dirty="0" smtClean="0"/>
              <a:t>projetos </a:t>
            </a:r>
            <a:r>
              <a:rPr lang="pt-BR" sz="2000" dirty="0"/>
              <a:t>de regularização fundiária </a:t>
            </a:r>
            <a:r>
              <a:rPr lang="pt-BR" sz="2000" dirty="0" smtClean="0"/>
              <a:t>sustentável, </a:t>
            </a:r>
            <a:r>
              <a:rPr lang="pt-BR" sz="2000" dirty="0"/>
              <a:t>aos novos projetos Habitacionais de Interesse Social (HIS) considerando a demanda habitacional, a melhor localização dos empreendimentos e a diversificação das políticas</a:t>
            </a:r>
            <a:r>
              <a:rPr lang="pt-BR" sz="2000" dirty="0" smtClean="0"/>
              <a:t>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dirty="0"/>
              <a:t>Intensificar os esforços no PDMA no sentido de uma </a:t>
            </a:r>
            <a:r>
              <a:rPr lang="pt-BR" sz="2000" b="1" u="sng" dirty="0"/>
              <a:t>maior intervenção sobre a questão fundiária</a:t>
            </a:r>
            <a:r>
              <a:rPr lang="pt-BR" sz="2000" dirty="0"/>
              <a:t> à partir da aplicação dos instrumentos de gestão social da valorização da terra (Outorga Onerosa, Parcelamento Edificação ou Utilização Compulsórios, IPTU Progressivo, etc</a:t>
            </a:r>
            <a:r>
              <a:rPr lang="pt-BR" sz="2000" dirty="0" smtClean="0"/>
              <a:t>.);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Adoção de um banco de terras para HIS </a:t>
            </a:r>
            <a:r>
              <a:rPr lang="pt-BR" sz="2000" dirty="0"/>
              <a:t>e o aproveitamento das condicionantes dos empreendimentos econômicos/imobiliários para a qualificação e integração socioespacial da cidade;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t-BR" sz="2000" dirty="0"/>
              <a:t>Identificar áreas com potencial para serem alvo de </a:t>
            </a:r>
            <a:r>
              <a:rPr lang="pt-BR" sz="2000" b="1" u="sng" dirty="0"/>
              <a:t>Operações Urbanas </a:t>
            </a:r>
            <a:r>
              <a:rPr lang="pt-BR" sz="2000" b="1" u="sng" dirty="0" smtClean="0"/>
              <a:t>Consorciadas.</a:t>
            </a:r>
            <a:endParaRPr lang="pt-BR" sz="2000" b="1" u="sng" dirty="0"/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81236991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6512" y="-30708"/>
            <a:ext cx="9180512" cy="688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4" descr="http://www.democraciadigital.pe/sites/default/files/rostros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" y="980728"/>
            <a:ext cx="9073008" cy="593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9512" y="116632"/>
            <a:ext cx="44644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DEMOCRÁTICA E DIGITAL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88024" y="-27384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NTCI integradas ao planejamento </a:t>
            </a:r>
            <a:r>
              <a:rPr lang="pt-BR" dirty="0"/>
              <a:t>e gestão da cidade, </a:t>
            </a:r>
            <a:r>
              <a:rPr lang="pt-BR" dirty="0" smtClean="0"/>
              <a:t>monitoramento, avaliação e participação popular no </a:t>
            </a:r>
            <a:r>
              <a:rPr lang="pt-BR" dirty="0"/>
              <a:t>PDMA</a:t>
            </a:r>
          </a:p>
        </p:txBody>
      </p:sp>
    </p:spTree>
    <p:extLst>
      <p:ext uri="{BB962C8B-B14F-4D97-AF65-F5344CB8AC3E}">
        <p14:creationId xmlns="" xmlns:p14="http://schemas.microsoft.com/office/powerpoint/2010/main" val="16064114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980728"/>
            <a:ext cx="51125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Desafio e </a:t>
            </a:r>
            <a:r>
              <a:rPr lang="pt-BR" sz="2000" b="1" dirty="0"/>
              <a:t>Panorama Atual</a:t>
            </a:r>
            <a:r>
              <a:rPr lang="pt-BR" sz="2000" b="1" dirty="0" smtClean="0"/>
              <a:t>: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b="1" dirty="0" smtClean="0"/>
              <a:t>Ampliar e democratizar a participação da população no planejamento  e gestão da cidade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Acesso limitado da população as informações</a:t>
            </a:r>
            <a:r>
              <a:rPr lang="pt-BR" sz="2000" dirty="0"/>
              <a:t> relativas à gestão da cidade (geodados, estudos, planos, programas, projetos, Atas dos Conselhos, </a:t>
            </a:r>
            <a:r>
              <a:rPr lang="pt-BR" sz="2000" dirty="0" err="1" smtClean="0"/>
              <a:t>etc</a:t>
            </a:r>
            <a:r>
              <a:rPr lang="pt-BR" sz="2000" dirty="0" smtClean="0"/>
              <a:t>);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 smtClean="0"/>
              <a:t>Ausência </a:t>
            </a:r>
            <a:r>
              <a:rPr lang="pt-BR" sz="2000" dirty="0"/>
              <a:t>de uma </a:t>
            </a:r>
            <a:r>
              <a:rPr lang="pt-BR" sz="2000" b="1" u="sng" dirty="0"/>
              <a:t>política de tratamento das informações </a:t>
            </a:r>
            <a:r>
              <a:rPr lang="pt-BR" sz="2000" dirty="0"/>
              <a:t>para melhor assimilação da </a:t>
            </a:r>
            <a:r>
              <a:rPr lang="pt-BR" sz="2000" dirty="0" smtClean="0"/>
              <a:t>população;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Reduzido </a:t>
            </a:r>
            <a:r>
              <a:rPr lang="pt-BR" sz="2000" b="1" u="sng" dirty="0"/>
              <a:t>espaços de interação e participação online </a:t>
            </a:r>
            <a:r>
              <a:rPr lang="pt-BR" sz="2000" dirty="0"/>
              <a:t>sobre a gestão da </a:t>
            </a:r>
            <a:r>
              <a:rPr lang="pt-BR" sz="2000" dirty="0" smtClean="0"/>
              <a:t>cidade;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A</a:t>
            </a:r>
            <a:r>
              <a:rPr lang="pt-BR" sz="2000" dirty="0" smtClean="0"/>
              <a:t>s </a:t>
            </a:r>
            <a:r>
              <a:rPr lang="pt-BR" sz="2000" b="1" u="sng" dirty="0"/>
              <a:t>formas tradicionais de participação </a:t>
            </a:r>
            <a:r>
              <a:rPr lang="pt-BR" sz="2000" dirty="0" smtClean="0"/>
              <a:t>são pouco </a:t>
            </a:r>
            <a:r>
              <a:rPr lang="pt-BR" sz="2000" dirty="0"/>
              <a:t>integradas aos usos das </a:t>
            </a:r>
            <a:r>
              <a:rPr lang="pt-BR" sz="2000" dirty="0" smtClean="0"/>
              <a:t>TICs;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9512" y="116632"/>
            <a:ext cx="44644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DEMOCRÁTICA E DIGITAL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cspb.org.br/UserFiles/Image/participacao-popular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62565"/>
            <a:ext cx="3559709" cy="2530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etwarebrasil.com.br/images/cid-ci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20" y="1556792"/>
            <a:ext cx="3672967" cy="2203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210650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801280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Diretrizes</a:t>
            </a:r>
            <a:r>
              <a:rPr lang="pt-BR" sz="2000" b="1" dirty="0" smtClean="0"/>
              <a:t>:</a:t>
            </a:r>
          </a:p>
          <a:p>
            <a:pPr algn="just"/>
            <a:endParaRPr lang="pt-BR" sz="2000" b="1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 smtClean="0"/>
              <a:t>Implantar um </a:t>
            </a:r>
            <a:r>
              <a:rPr lang="pt-BR" sz="2000" b="1" u="sng" dirty="0"/>
              <a:t>Observatório da Cidade de Aracruz</a:t>
            </a:r>
            <a:r>
              <a:rPr lang="pt-BR" sz="2000" dirty="0"/>
              <a:t>, espaço institucional próprio e autônomo responsável por definir e implantar uma política de informações integradas para o apoio ao planejamento, gestão, monitoramento e avaliação da cidade, bem como para subsidiar e potencializar o processo participativo da sociedade civil;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Estabelecer um programa integrado de divulgação, discussão e </a:t>
            </a:r>
            <a:r>
              <a:rPr lang="pt-BR" sz="2000" b="1" u="sng" dirty="0"/>
              <a:t>monitoramento dos Estudos de Impacto </a:t>
            </a:r>
            <a:r>
              <a:rPr lang="pt-BR" sz="2000" dirty="0"/>
              <a:t>(Ambiental, de Vizinhança, Valorização Imobiliária, Mudança de Zoneamento</a:t>
            </a:r>
            <a:r>
              <a:rPr lang="pt-BR" sz="2000" dirty="0" smtClean="0"/>
              <a:t>);</a:t>
            </a:r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Ampliar a interação e a participação </a:t>
            </a:r>
            <a:r>
              <a:rPr lang="pt-BR" sz="2000" dirty="0"/>
              <a:t>das ações dos Conselhos Municipais com a sociedade civil através do </a:t>
            </a:r>
            <a:r>
              <a:rPr lang="pt-BR" sz="2000" b="1" u="sng" dirty="0"/>
              <a:t>uso das novas TICs</a:t>
            </a:r>
            <a:r>
              <a:rPr lang="pt-BR" sz="2000" dirty="0"/>
              <a:t>; </a:t>
            </a:r>
            <a:r>
              <a:rPr lang="pt-BR" sz="2000" dirty="0" smtClean="0"/>
              <a:t>  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Integrar e modernizar os setores de fiscalização municipal </a:t>
            </a:r>
            <a:r>
              <a:rPr lang="pt-BR" sz="2000" dirty="0"/>
              <a:t>ambiental e </a:t>
            </a:r>
            <a:r>
              <a:rPr lang="pt-BR" sz="2000" dirty="0" smtClean="0"/>
              <a:t>urbanístico;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Estabelecer parcerias </a:t>
            </a:r>
            <a:r>
              <a:rPr lang="pt-BR" sz="2000" dirty="0"/>
              <a:t>com as instituições de </a:t>
            </a:r>
            <a:r>
              <a:rPr lang="pt-BR" sz="2000" dirty="0" smtClean="0"/>
              <a:t>ensino e </a:t>
            </a:r>
            <a:r>
              <a:rPr lang="pt-BR" sz="2000" dirty="0"/>
              <a:t>pesquisa </a:t>
            </a:r>
            <a:r>
              <a:rPr lang="pt-BR" sz="2000" dirty="0" smtClean="0"/>
              <a:t>no </a:t>
            </a:r>
            <a:r>
              <a:rPr lang="pt-BR" sz="2000" dirty="0"/>
              <a:t>intuito ampliar a produção de informações e </a:t>
            </a:r>
            <a:r>
              <a:rPr lang="pt-BR" sz="2000" dirty="0" smtClean="0"/>
              <a:t>pesquisas </a:t>
            </a:r>
            <a:r>
              <a:rPr lang="pt-BR" sz="2000" dirty="0"/>
              <a:t>sobre </a:t>
            </a:r>
            <a:r>
              <a:rPr lang="pt-BR" sz="2000" dirty="0" smtClean="0"/>
              <a:t>a cidade;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9512" y="116632"/>
            <a:ext cx="44644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DEMOCRÁTICA E DIGITAL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75825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43" t="28720" r="7032" b="7738"/>
          <a:stretch/>
        </p:blipFill>
        <p:spPr bwMode="auto">
          <a:xfrm>
            <a:off x="683568" y="1268760"/>
            <a:ext cx="7847727" cy="486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51519" y="764704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ASPECTOS DEMOGRÁFICOS</a:t>
            </a:r>
          </a:p>
        </p:txBody>
      </p:sp>
    </p:spTree>
    <p:extLst>
      <p:ext uri="{BB962C8B-B14F-4D97-AF65-F5344CB8AC3E}">
        <p14:creationId xmlns="" xmlns:p14="http://schemas.microsoft.com/office/powerpoint/2010/main" val="18323752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99" t="28571" r="20740" b="9673"/>
          <a:stretch/>
        </p:blipFill>
        <p:spPr bwMode="auto">
          <a:xfrm>
            <a:off x="1" y="1052736"/>
            <a:ext cx="6149916" cy="45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72200" y="1052736"/>
            <a:ext cx="26642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/>
              <a:t>redução no número de crianças e o envelhecimento relativo da população conduzem a um número médio de pessoas por domicílio menor. </a:t>
            </a:r>
            <a:endParaRPr lang="pt-BR" dirty="0" smtClean="0"/>
          </a:p>
          <a:p>
            <a:pPr algn="just"/>
            <a:endParaRPr lang="pt-BR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Censo 1970 5 pessoas por domicílio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Censo </a:t>
            </a:r>
            <a:r>
              <a:rPr lang="pt-BR" dirty="0"/>
              <a:t>2010 </a:t>
            </a:r>
            <a:r>
              <a:rPr lang="pt-BR" dirty="0" smtClean="0"/>
              <a:t> 3 </a:t>
            </a:r>
            <a:r>
              <a:rPr lang="pt-BR" dirty="0"/>
              <a:t>pessoas por domicílio. </a:t>
            </a: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b="1" u="sng" dirty="0"/>
              <a:t>Rever uso do espaço na cidade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02438" y="5746030"/>
            <a:ext cx="513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Assim, uma família de casal jovem com filhos onde 5 pessoas ocupavam um mesmo domicílio, </a:t>
            </a:r>
            <a:r>
              <a:rPr lang="pt-BR" b="1" u="sng" dirty="0"/>
              <a:t>hoje mais envelhecido, deve ocupar pelo menos 3 domicílios</a:t>
            </a:r>
            <a:r>
              <a:rPr lang="pt-BR" dirty="0"/>
              <a:t>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1519" y="692696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ASPECTOS DEMOGRÁFICOS</a:t>
            </a:r>
          </a:p>
        </p:txBody>
      </p:sp>
    </p:spTree>
    <p:extLst>
      <p:ext uri="{BB962C8B-B14F-4D97-AF65-F5344CB8AC3E}">
        <p14:creationId xmlns="" xmlns:p14="http://schemas.microsoft.com/office/powerpoint/2010/main" val="393542682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99" t="28571" r="20740" b="9673"/>
          <a:stretch/>
        </p:blipFill>
        <p:spPr bwMode="auto">
          <a:xfrm>
            <a:off x="0" y="1340768"/>
            <a:ext cx="6442269" cy="476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72200" y="1052736"/>
            <a:ext cx="26642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/>
              <a:t>idade adulta seria o ponto no qual as pessoas tendem a ter maior mobilidade e autonomia espacial.</a:t>
            </a: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No </a:t>
            </a:r>
            <a:r>
              <a:rPr lang="pt-BR" dirty="0"/>
              <a:t>ano de 2010, cerca de 7 em cada 10 brasileiros teriam idade para conduzir um automóvel. </a:t>
            </a:r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Em </a:t>
            </a:r>
            <a:r>
              <a:rPr lang="pt-BR" dirty="0"/>
              <a:t>1970, este mesmo grupo populacional </a:t>
            </a:r>
            <a:r>
              <a:rPr lang="pt-BR" dirty="0" smtClean="0"/>
              <a:t>representava </a:t>
            </a:r>
            <a:r>
              <a:rPr lang="pt-BR" dirty="0"/>
              <a:t>apenas 53% do total da população </a:t>
            </a:r>
            <a:r>
              <a:rPr lang="pt-BR" dirty="0" smtClean="0"/>
              <a:t>urbana.</a:t>
            </a:r>
            <a:endParaRPr lang="pt-BR" b="1" u="sng" dirty="0"/>
          </a:p>
        </p:txBody>
      </p:sp>
    </p:spTree>
    <p:extLst>
      <p:ext uri="{BB962C8B-B14F-4D97-AF65-F5344CB8AC3E}">
        <p14:creationId xmlns="" xmlns:p14="http://schemas.microsoft.com/office/powerpoint/2010/main" val="298143788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2844" y="285728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5C5146"/>
                </a:solidFill>
              </a:rPr>
              <a:t>EIXOS ESTRATÉGICOS</a:t>
            </a:r>
            <a:endParaRPr lang="pt-BR" sz="2400" b="1" dirty="0">
              <a:solidFill>
                <a:srgbClr val="5C5146"/>
              </a:solidFill>
            </a:endParaRPr>
          </a:p>
        </p:txBody>
      </p:sp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="" xmlns:p14="http://schemas.microsoft.com/office/powerpoint/2010/main" val="2094939036"/>
              </p:ext>
            </p:extLst>
          </p:nvPr>
        </p:nvGraphicFramePr>
        <p:xfrm>
          <a:off x="214250" y="142852"/>
          <a:ext cx="892975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3851920" y="2996952"/>
            <a:ext cx="176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/>
              <a:t>PDMA</a:t>
            </a:r>
            <a:endParaRPr lang="pt-BR" sz="4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264696" y="980728"/>
            <a:ext cx="2915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Equilibrar a forte vocação econômica com o desenvolvimento socioambiental da cidade.</a:t>
            </a:r>
          </a:p>
          <a:p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948264" y="4005064"/>
            <a:ext cx="21957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/>
              <a:t>Valorizar as diversidades sociais, culturais, paisagísticas e pautar o desenvolvimento da cidade nos termos de uma construção coletiva.</a:t>
            </a:r>
          </a:p>
          <a:p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7504" y="4221088"/>
            <a:ext cx="21957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/>
              <a:t>Garantir o acesso a terra urbanizada, moradia digna e a variedade de serviços e equipamentos essenciais a cidadania</a:t>
            </a:r>
            <a:r>
              <a:rPr lang="pt-BR" sz="1400" b="1" dirty="0" smtClean="0"/>
              <a:t>.</a:t>
            </a:r>
            <a:endParaRPr lang="pt-BR" sz="1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908720"/>
            <a:ext cx="2699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/>
              <a:t>Ampliar e democratizar a participação da população no planejamento  e gestão da cidade</a:t>
            </a:r>
          </a:p>
        </p:txBody>
      </p:sp>
    </p:spTree>
    <p:extLst>
      <p:ext uri="{BB962C8B-B14F-4D97-AF65-F5344CB8AC3E}">
        <p14:creationId xmlns="" xmlns:p14="http://schemas.microsoft.com/office/powerpoint/2010/main" val="24581253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764704"/>
            <a:ext cx="87129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IMPULSIONADORES DA DISPERSÃO URBANA.</a:t>
            </a:r>
          </a:p>
          <a:p>
            <a:pPr algn="just"/>
            <a:endParaRPr lang="pt-BR" sz="2000" b="1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b="1" u="sng" dirty="0"/>
              <a:t>Migração e mobilidade cotidiana (e pendular) </a:t>
            </a:r>
            <a:r>
              <a:rPr lang="pt-BR" sz="2000" dirty="0"/>
              <a:t>/ Formação de um mercado imobiliário regional</a:t>
            </a:r>
            <a:r>
              <a:rPr lang="pt-BR" sz="2000" dirty="0" smtClean="0"/>
              <a:t>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 </a:t>
            </a:r>
            <a:r>
              <a:rPr lang="pt-BR" sz="2000" dirty="0"/>
              <a:t>pendularidade aumentou muito nos municípios não metropolitanos (OJIMA; MARANDOLA JR, 2012) e passaram a ter peso relativo expressivo sobre a população destes municípios. Entre 2000 e 2010 aumentou de 41 para 181 o total de municípios fora de regiões metropolitanas em que chegavam diariamente mais de 10% de sua população residente para trabalhar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pt-BR" sz="2000" dirty="0"/>
              <a:t>o processo de </a:t>
            </a:r>
            <a:r>
              <a:rPr lang="pt-BR" sz="2000" b="1" u="sng" dirty="0"/>
              <a:t>interiorização do ensino médio e superior</a:t>
            </a:r>
            <a:r>
              <a:rPr lang="pt-BR" sz="2000" dirty="0"/>
              <a:t>, houve na última década um incremento muito expressivo nos movimentos pendulares tanto para estudo, como para trabalho.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03287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00108"/>
            <a:ext cx="9144000" cy="5857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022" y="116632"/>
            <a:ext cx="40079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DESAFIO CONTEMPORÂNEO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19" y="796642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Padrões de Planejamento e Desenho Urbano influenciando a Densidade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15803" y="6525344"/>
            <a:ext cx="7392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smtClean="0"/>
              <a:t>Acioly &amp; Davidson (1998).</a:t>
            </a:r>
            <a:endParaRPr lang="pt-BR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3" t="22619" r="10476" b="11905"/>
          <a:stretch/>
        </p:blipFill>
        <p:spPr bwMode="auto">
          <a:xfrm>
            <a:off x="69617" y="1367625"/>
            <a:ext cx="9074383" cy="54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14894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dlaracruz.com.br/adm/cadastro/clientes/6024/images/aracruz_area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98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04022" y="116632"/>
            <a:ext cx="30718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CIDADE COMPACTA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07904" y="44624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Modelo de crescimento da cidade / Custo da cidade</a:t>
            </a:r>
          </a:p>
          <a:p>
            <a:pPr algn="just"/>
            <a:r>
              <a:rPr lang="pt-BR" b="1" dirty="0" smtClean="0"/>
              <a:t>Impactos socioambientais / Coesão socioespacial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227133063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022" y="116632"/>
            <a:ext cx="40079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DESAFIO CONTEMPORÂNEO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pic>
        <p:nvPicPr>
          <p:cNvPr id="10" name="Imagem 9" descr="FSJB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3" name="Picture 2" descr="http://style.greenvana.com/wp-content/uploads/2011/02/cidadeCompacta-copy-550x41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91114" y="1928174"/>
            <a:ext cx="3890977" cy="2914696"/>
          </a:xfrm>
          <a:prstGeom prst="rect">
            <a:avLst/>
          </a:prstGeom>
          <a:noFill/>
        </p:spPr>
      </p:pic>
      <p:pic>
        <p:nvPicPr>
          <p:cNvPr id="14" name="Picture 4" descr="http://style.greenvana.com/wp-content/uploads/2011/02/cidadeDispersa-copy-550x41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9727" y="1988840"/>
            <a:ext cx="3809990" cy="285403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211960" y="2515260"/>
            <a:ext cx="609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/>
              <a:t>x</a:t>
            </a:r>
            <a:endParaRPr lang="pt-BR" sz="7200" b="1" dirty="0"/>
          </a:p>
        </p:txBody>
      </p:sp>
    </p:spTree>
    <p:extLst>
      <p:ext uri="{BB962C8B-B14F-4D97-AF65-F5344CB8AC3E}">
        <p14:creationId xmlns="" xmlns:p14="http://schemas.microsoft.com/office/powerpoint/2010/main" val="45985751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-Nossa-Aracruz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73810"/>
            <a:ext cx="2509827" cy="726298"/>
          </a:xfrm>
          <a:prstGeom prst="rect">
            <a:avLst/>
          </a:prstGeom>
        </p:spPr>
      </p:pic>
      <p:pic>
        <p:nvPicPr>
          <p:cNvPr id="8" name="Imagem 7" descr="FSJB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223" y="6219788"/>
            <a:ext cx="880193" cy="673129"/>
          </a:xfrm>
          <a:prstGeom prst="rect">
            <a:avLst/>
          </a:prstGeom>
        </p:spPr>
      </p:pic>
      <p:pic>
        <p:nvPicPr>
          <p:cNvPr id="11" name="Imagem 10" descr="Secretaria de Planejamento, Orçamento e Gestã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202" y="6327858"/>
            <a:ext cx="2643206" cy="51185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19" y="801280"/>
            <a:ext cx="8712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O PROBLEMA DA DISPERSÃO URBANA.</a:t>
            </a:r>
          </a:p>
          <a:p>
            <a:pPr algn="just"/>
            <a:endParaRPr lang="pt-BR" sz="2000" b="1" dirty="0"/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/>
              <a:t> Um </a:t>
            </a:r>
            <a:r>
              <a:rPr lang="pt-BR" sz="2000" dirty="0" smtClean="0"/>
              <a:t>dos grandes desafios do planejamento urbano e regional contemporâneo; </a:t>
            </a:r>
            <a:endParaRPr lang="pt-BR" sz="2000" dirty="0" smtClean="0"/>
          </a:p>
          <a:p>
            <a:pPr algn="just">
              <a:buFont typeface="Wingdings" pitchFamily="2" charset="2"/>
              <a:buChar char="ü"/>
            </a:pPr>
            <a:endParaRPr lang="pt-BR" sz="2000" dirty="0" smtClean="0"/>
          </a:p>
          <a:p>
            <a:pPr algn="just"/>
            <a:r>
              <a:rPr lang="pt-BR" sz="2000" dirty="0" smtClean="0"/>
              <a:t>Diferentes </a:t>
            </a:r>
            <a:r>
              <a:rPr lang="pt-BR" sz="2000" dirty="0"/>
              <a:t>termos para </a:t>
            </a:r>
            <a:r>
              <a:rPr lang="pt-BR" sz="2000" dirty="0" smtClean="0"/>
              <a:t>descrever o fenômeno: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/>
              <a:t>Cidade dispersa (MONCLÚS, 1998; DEMATTEIS, 1998</a:t>
            </a:r>
            <a:r>
              <a:rPr lang="pt-BR" sz="2000" dirty="0" smtClean="0"/>
              <a:t>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/>
              <a:t>Cidade-região </a:t>
            </a:r>
            <a:r>
              <a:rPr lang="pt-BR" sz="2000" dirty="0" smtClean="0"/>
              <a:t>(</a:t>
            </a:r>
            <a:r>
              <a:rPr lang="pt-BR" sz="2000" dirty="0"/>
              <a:t>SCOTT et al, 2001</a:t>
            </a:r>
            <a:r>
              <a:rPr lang="pt-BR" sz="2000" dirty="0" smtClean="0"/>
              <a:t>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/>
              <a:t>Cidade Difusa (INDOVINA, 1991</a:t>
            </a:r>
            <a:r>
              <a:rPr lang="pt-BR" sz="2000" dirty="0" smtClean="0"/>
              <a:t>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/>
              <a:t>Megarrerião (SASSEN, 2007</a:t>
            </a:r>
            <a:r>
              <a:rPr lang="pt-BR" sz="2000" dirty="0" smtClean="0"/>
              <a:t>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 smtClean="0"/>
              <a:t>Urban sprawl (EUA)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2000" dirty="0"/>
              <a:t>No Brasil: </a:t>
            </a:r>
            <a:r>
              <a:rPr lang="pt-BR" sz="2000" dirty="0" smtClean="0"/>
              <a:t>(</a:t>
            </a:r>
            <a:r>
              <a:rPr lang="pt-BR" sz="2000" dirty="0"/>
              <a:t>LENCIONI, 2004; REIS, 2006; LIMONAD, </a:t>
            </a:r>
            <a:r>
              <a:rPr lang="pt-BR" sz="2000" dirty="0" smtClean="0"/>
              <a:t>2007; OJIMA</a:t>
            </a:r>
            <a:r>
              <a:rPr lang="pt-BR" sz="2000" dirty="0"/>
              <a:t>, 2007).</a:t>
            </a:r>
            <a:endParaRPr lang="pt-BR" sz="2000" dirty="0" smtClean="0"/>
          </a:p>
          <a:p>
            <a:pPr algn="just"/>
            <a:endParaRPr lang="pt-BR" sz="2000" dirty="0"/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/>
              <a:t> Difundida </a:t>
            </a:r>
            <a:r>
              <a:rPr lang="pt-BR" sz="2000" dirty="0" smtClean="0"/>
              <a:t>em todas as regiões do país</a:t>
            </a:r>
            <a:r>
              <a:rPr lang="pt-BR" sz="2000" b="1" u="sng" dirty="0" smtClean="0"/>
              <a:t>;</a:t>
            </a:r>
            <a:r>
              <a:rPr lang="pt-BR" sz="2000" dirty="0" smtClean="0"/>
              <a:t> </a:t>
            </a:r>
          </a:p>
          <a:p>
            <a:pPr algn="just">
              <a:buFont typeface="Wingdings" pitchFamily="2" charset="2"/>
              <a:buChar char="ü"/>
            </a:pPr>
            <a:endParaRPr lang="pt-BR" sz="2000" dirty="0" smtClean="0"/>
          </a:p>
          <a:p>
            <a:pPr algn="just">
              <a:buFont typeface="Wingdings" pitchFamily="2" charset="2"/>
              <a:buChar char="ü"/>
            </a:pPr>
            <a:r>
              <a:rPr lang="pt-BR" sz="2000" b="1" u="sng" dirty="0" smtClean="0"/>
              <a:t>Articula as lógicas urbano e regional de uma maneira nova, mais intensa.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Há um predomínio </a:t>
            </a:r>
            <a:r>
              <a:rPr lang="pt-BR" sz="2000" dirty="0"/>
              <a:t>das </a:t>
            </a:r>
            <a:r>
              <a:rPr lang="pt-BR" sz="2000" dirty="0" smtClean="0"/>
              <a:t>explicações econômicas </a:t>
            </a:r>
            <a:r>
              <a:rPr lang="pt-BR" sz="2000" dirty="0"/>
              <a:t>do processo, ou das consequências para a </a:t>
            </a:r>
            <a:r>
              <a:rPr lang="pt-BR" sz="2000" dirty="0" smtClean="0"/>
              <a:t>urbanização.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496" y="87015"/>
            <a:ext cx="29523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DISPERSÃO URBANA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71368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2554</Words>
  <Application>Microsoft Office PowerPoint</Application>
  <PresentationFormat>Apresentação na tela (4:3)</PresentationFormat>
  <Paragraphs>353</Paragraphs>
  <Slides>61</Slides>
  <Notes>50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lbaroni</dc:creator>
  <cp:lastModifiedBy>PC</cp:lastModifiedBy>
  <cp:revision>218</cp:revision>
  <dcterms:created xsi:type="dcterms:W3CDTF">2015-12-02T10:45:03Z</dcterms:created>
  <dcterms:modified xsi:type="dcterms:W3CDTF">2016-08-05T05:35:25Z</dcterms:modified>
</cp:coreProperties>
</file>