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95" r:id="rId3"/>
    <p:sldId id="292" r:id="rId4"/>
    <p:sldId id="304" r:id="rId5"/>
    <p:sldId id="294" r:id="rId6"/>
    <p:sldId id="306" r:id="rId7"/>
    <p:sldId id="296" r:id="rId8"/>
    <p:sldId id="273" r:id="rId9"/>
    <p:sldId id="271" r:id="rId10"/>
    <p:sldId id="272" r:id="rId11"/>
    <p:sldId id="277" r:id="rId12"/>
    <p:sldId id="278" r:id="rId13"/>
    <p:sldId id="279" r:id="rId14"/>
    <p:sldId id="280" r:id="rId15"/>
    <p:sldId id="299" r:id="rId16"/>
    <p:sldId id="298" r:id="rId17"/>
    <p:sldId id="297" r:id="rId18"/>
    <p:sldId id="305" r:id="rId19"/>
    <p:sldId id="283" r:id="rId20"/>
    <p:sldId id="284" r:id="rId21"/>
    <p:sldId id="301" r:id="rId22"/>
    <p:sldId id="302" r:id="rId23"/>
    <p:sldId id="307" r:id="rId24"/>
    <p:sldId id="308" r:id="rId25"/>
    <p:sldId id="309" r:id="rId26"/>
    <p:sldId id="310" r:id="rId27"/>
    <p:sldId id="311" r:id="rId28"/>
    <p:sldId id="285" r:id="rId29"/>
    <p:sldId id="303" r:id="rId30"/>
    <p:sldId id="300" r:id="rId31"/>
    <p:sldId id="288" r:id="rId32"/>
    <p:sldId id="289" r:id="rId33"/>
    <p:sldId id="287" r:id="rId34"/>
    <p:sldId id="290" r:id="rId35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4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A0E5B-ED7D-474B-97B3-51511D9C8B4A}" type="datetimeFigureOut">
              <a:rPr lang="pt-BR" smtClean="0"/>
              <a:pPr/>
              <a:t>09/03/2016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45706-B21F-4563-B0A4-32606374344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8318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B8D1BF-3E5C-4792-BED6-4A3DE372622A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26260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B8D1BF-3E5C-4792-BED6-4A3DE372622A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4524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A9007-F376-496D-852A-0FE461D52422}" type="datetimeFigureOut">
              <a:rPr lang="pt-BR"/>
              <a:pPr>
                <a:defRPr/>
              </a:pPr>
              <a:t>09/03/2016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8ED10-3040-4F35-A289-1DE80BDD4FF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88878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9DDBC-10F9-49C0-BC8B-A0F85FEBE771}" type="datetimeFigureOut">
              <a:rPr lang="pt-BR"/>
              <a:pPr>
                <a:defRPr/>
              </a:pPr>
              <a:t>09/03/2016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97646-5F86-4502-952D-4B80E55C710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745356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E9950-B66D-47E1-BC50-EB98CDFE1189}" type="datetimeFigureOut">
              <a:rPr lang="pt-BR"/>
              <a:pPr>
                <a:defRPr/>
              </a:pPr>
              <a:t>09/03/2016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3D672-4EB6-4EB1-BCAE-33BB3A94A53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40416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77F91-D39D-44F7-91B9-91E0DC4FF668}" type="datetimeFigureOut">
              <a:rPr lang="pt-BR"/>
              <a:pPr>
                <a:defRPr/>
              </a:pPr>
              <a:t>09/03/2016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F9BAA3-C477-4936-8B2D-AA16D198B01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88331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645AB-14D9-454B-BF13-E65D753FE375}" type="datetimeFigureOut">
              <a:rPr lang="pt-BR"/>
              <a:pPr>
                <a:defRPr/>
              </a:pPr>
              <a:t>09/03/2016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B3CAB-B01E-4229-901E-39975F7119D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728919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674A4-39FF-4CE1-851D-7461B27BFCED}" type="datetimeFigureOut">
              <a:rPr lang="pt-BR"/>
              <a:pPr>
                <a:defRPr/>
              </a:pPr>
              <a:t>09/03/2016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9C9B2-D81C-4FAE-B364-584C732D9E5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52084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ED7BB-1CF5-406E-8678-7FE51DC2F818}" type="datetimeFigureOut">
              <a:rPr lang="pt-BR"/>
              <a:pPr>
                <a:defRPr/>
              </a:pPr>
              <a:t>09/03/2016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D904C-CA47-4C59-8DE1-0FEFA0BE54B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869571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2ACEB-30B7-4B3B-9BB9-364DBC8EAE2F}" type="datetimeFigureOut">
              <a:rPr lang="pt-BR"/>
              <a:pPr>
                <a:defRPr/>
              </a:pPr>
              <a:t>09/03/2016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EB0E4-7720-4D41-94CF-D2D07DB48E5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927928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1097B-AA06-4846-83BD-999F21770CB2}" type="datetimeFigureOut">
              <a:rPr lang="pt-BR"/>
              <a:pPr>
                <a:defRPr/>
              </a:pPr>
              <a:t>09/03/2016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E0274-679D-4892-AE90-734738B2C62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579895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C7308-EF93-4A57-BC5A-666EAB8A2C08}" type="datetimeFigureOut">
              <a:rPr lang="pt-BR"/>
              <a:pPr>
                <a:defRPr/>
              </a:pPr>
              <a:t>09/03/2016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5F00-1909-40A9-8FBA-D1F06012237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31624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473BD-640A-44D1-A04F-0CE86E7AD964}" type="datetimeFigureOut">
              <a:rPr lang="pt-BR"/>
              <a:pPr>
                <a:defRPr/>
              </a:pPr>
              <a:t>09/03/2016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B288B-EE14-4B42-90D8-FE5FACA2131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6421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BE913A-B426-4515-AE3A-4FB2AEBEC88E}" type="datetimeFigureOut">
              <a:rPr lang="pt-BR"/>
              <a:pPr>
                <a:defRPr/>
              </a:pPr>
              <a:t>09/03/2016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FED1E60-589D-4E99-8314-61038B93A13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rilton@fucape.b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arilton@fucape.b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ctrTitle"/>
          </p:nvPr>
        </p:nvSpPr>
        <p:spPr>
          <a:xfrm>
            <a:off x="685800" y="4641850"/>
            <a:ext cx="7772400" cy="1439863"/>
          </a:xfrm>
        </p:spPr>
        <p:txBody>
          <a:bodyPr/>
          <a:lstStyle/>
          <a:p>
            <a:pPr>
              <a:defRPr/>
            </a:pPr>
            <a:r>
              <a:rPr lang="pt-BR" sz="2800" b="1" dirty="0">
                <a:latin typeface="Arial"/>
                <a:cs typeface="Arial"/>
              </a:rPr>
              <a:t>Arilton Teixeira</a:t>
            </a:r>
            <a:br>
              <a:rPr lang="pt-BR" sz="2800" b="1" dirty="0">
                <a:latin typeface="Arial"/>
                <a:cs typeface="Arial"/>
              </a:rPr>
            </a:br>
            <a:r>
              <a:rPr lang="pt-BR" sz="2800" b="1" dirty="0">
                <a:latin typeface="Arial"/>
                <a:cs typeface="Arial"/>
                <a:hlinkClick r:id="rId3"/>
              </a:rPr>
              <a:t>arilton@fucape.br</a:t>
            </a:r>
            <a:r>
              <a:rPr lang="pt-BR" sz="2800" b="1" dirty="0">
                <a:latin typeface="Arial"/>
                <a:cs typeface="Arial"/>
              </a:rPr>
              <a:t/>
            </a:r>
            <a:br>
              <a:rPr lang="pt-BR" sz="2800" b="1" dirty="0">
                <a:latin typeface="Arial"/>
                <a:cs typeface="Arial"/>
              </a:rPr>
            </a:br>
            <a:r>
              <a:rPr lang="pt-BR" sz="2800" b="1" dirty="0" smtClean="0">
                <a:latin typeface="Arial"/>
                <a:cs typeface="Arial"/>
              </a:rPr>
              <a:t>AMEA </a:t>
            </a:r>
            <a:r>
              <a:rPr lang="pt-BR" sz="2800" b="1" dirty="0">
                <a:latin typeface="Arial"/>
                <a:cs typeface="Arial"/>
              </a:rPr>
              <a:t>– </a:t>
            </a:r>
            <a:r>
              <a:rPr lang="pt-BR" sz="2800" b="1" dirty="0" smtClean="0">
                <a:latin typeface="Arial"/>
                <a:cs typeface="Arial"/>
              </a:rPr>
              <a:t>Março/2016</a:t>
            </a:r>
            <a:endParaRPr lang="pt-BR" altLang="pt-BR" dirty="0" smtClean="0">
              <a:solidFill>
                <a:schemeClr val="bg1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179512" y="2492896"/>
            <a:ext cx="856895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800" b="1" dirty="0" smtClean="0"/>
              <a:t>Cenários Macroeconômicos e Perspectivas para a Economia Capixaba?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pt-BR" dirty="0"/>
              <a:t>N</a:t>
            </a:r>
            <a:r>
              <a:rPr lang="pt-BR" dirty="0" smtClean="0"/>
              <a:t>ova </a:t>
            </a:r>
            <a:r>
              <a:rPr lang="pt-BR" dirty="0"/>
              <a:t>M</a:t>
            </a:r>
            <a:r>
              <a:rPr lang="pt-BR" dirty="0" smtClean="0"/>
              <a:t>atriz </a:t>
            </a:r>
            <a:r>
              <a:rPr lang="pt-BR" dirty="0"/>
              <a:t>E</a:t>
            </a:r>
            <a:r>
              <a:rPr lang="pt-BR" dirty="0" smtClean="0"/>
              <a:t>conômica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/>
          <a:lstStyle/>
          <a:p>
            <a:r>
              <a:rPr lang="pt-BR" sz="2400" dirty="0"/>
              <a:t>O</a:t>
            </a:r>
            <a:r>
              <a:rPr lang="pt-BR" sz="2400" dirty="0" smtClean="0"/>
              <a:t> abandono das metas fiscais e o uso da “contabilidade criativa” (alteração dos conceitos contábeis para atingir metas).</a:t>
            </a:r>
          </a:p>
          <a:p>
            <a:r>
              <a:rPr lang="pt-BR" sz="2400" dirty="0"/>
              <a:t>A</a:t>
            </a:r>
            <a:r>
              <a:rPr lang="pt-BR" sz="2400" dirty="0" smtClean="0"/>
              <a:t> política monetária/crédito frouxa (e a independência do BACEN questionada) com incentivo aos campeões nacionais. </a:t>
            </a:r>
          </a:p>
          <a:p>
            <a:r>
              <a:rPr lang="pt-BR" sz="2400" dirty="0" smtClean="0"/>
              <a:t>Aumento da proteção das empresas domésticas.</a:t>
            </a:r>
          </a:p>
          <a:p>
            <a:r>
              <a:rPr lang="pt-BR" sz="2400" dirty="0" smtClean="0"/>
              <a:t>A este tripé chamou-se “Nova Matriz (Macro)Econômica (antes de 1990 chamávamos de “Políticas Heterodoxas”).</a:t>
            </a:r>
          </a:p>
          <a:p>
            <a:r>
              <a:rPr lang="pt-BR" sz="2400" dirty="0" smtClean="0"/>
              <a:t>O resultado foi inflação em alta, crescimento em baixa e dependência externa </a:t>
            </a:r>
          </a:p>
        </p:txBody>
      </p:sp>
    </p:spTree>
    <p:extLst>
      <p:ext uri="{BB962C8B-B14F-4D97-AF65-F5344CB8AC3E}">
        <p14:creationId xmlns:p14="http://schemas.microsoft.com/office/powerpoint/2010/main" xmlns="" val="71187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9" y="44624"/>
            <a:ext cx="9175040" cy="5721402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971600" y="620688"/>
            <a:ext cx="1606530" cy="811252"/>
            <a:chOff x="532930" y="1105580"/>
            <a:chExt cx="1606530" cy="811252"/>
          </a:xfrm>
        </p:grpSpPr>
        <p:cxnSp>
          <p:nvCxnSpPr>
            <p:cNvPr id="4" name="Conector de seta reta 3"/>
            <p:cNvCxnSpPr/>
            <p:nvPr/>
          </p:nvCxnSpPr>
          <p:spPr>
            <a:xfrm flipH="1" flipV="1">
              <a:off x="1511660" y="1700808"/>
              <a:ext cx="180020" cy="2160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CaixaDeTexto 4"/>
            <p:cNvSpPr txBox="1"/>
            <p:nvPr/>
          </p:nvSpPr>
          <p:spPr>
            <a:xfrm>
              <a:off x="532930" y="1105580"/>
              <a:ext cx="16065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Resultado do Setor </a:t>
              </a:r>
            </a:p>
            <a:p>
              <a:r>
                <a:rPr lang="pt-BR" sz="1400" dirty="0" smtClean="0"/>
                <a:t>Público (NFSP)</a:t>
              </a:r>
              <a:endParaRPr lang="pt-BR" sz="1400" dirty="0"/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1259632" y="2852936"/>
            <a:ext cx="2247034" cy="955268"/>
            <a:chOff x="1187624" y="3140968"/>
            <a:chExt cx="2247034" cy="955268"/>
          </a:xfrm>
        </p:grpSpPr>
        <p:cxnSp>
          <p:nvCxnSpPr>
            <p:cNvPr id="7" name="Conector de seta reta 6"/>
            <p:cNvCxnSpPr/>
            <p:nvPr/>
          </p:nvCxnSpPr>
          <p:spPr>
            <a:xfrm>
              <a:off x="1187624" y="3140968"/>
              <a:ext cx="648072" cy="4320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CaixaDeTexto 7"/>
            <p:cNvSpPr txBox="1"/>
            <p:nvPr/>
          </p:nvSpPr>
          <p:spPr>
            <a:xfrm>
              <a:off x="1691680" y="3573016"/>
              <a:ext cx="17429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Transações Correntes</a:t>
              </a:r>
            </a:p>
            <a:p>
              <a:r>
                <a:rPr lang="pt-BR" sz="1400" dirty="0" smtClean="0"/>
                <a:t>(poupança externa)</a:t>
              </a:r>
              <a:endParaRPr lang="pt-BR" sz="1400" dirty="0"/>
            </a:p>
          </p:txBody>
        </p:sp>
      </p:grpSp>
      <p:cxnSp>
        <p:nvCxnSpPr>
          <p:cNvPr id="9" name="Conector reto 8"/>
          <p:cNvCxnSpPr/>
          <p:nvPr/>
        </p:nvCxnSpPr>
        <p:spPr>
          <a:xfrm>
            <a:off x="4499992" y="620688"/>
            <a:ext cx="0" cy="479317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>
            <a:off x="4499992" y="980728"/>
            <a:ext cx="3816424" cy="400110"/>
            <a:chOff x="8136817" y="764704"/>
            <a:chExt cx="4068031" cy="400110"/>
          </a:xfrm>
        </p:grpSpPr>
        <p:cxnSp>
          <p:nvCxnSpPr>
            <p:cNvPr id="11" name="Conector de seta reta 10"/>
            <p:cNvCxnSpPr/>
            <p:nvPr/>
          </p:nvCxnSpPr>
          <p:spPr>
            <a:xfrm>
              <a:off x="8136817" y="1164814"/>
              <a:ext cx="406803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CaixaDeTexto 11"/>
            <p:cNvSpPr txBox="1"/>
            <p:nvPr/>
          </p:nvSpPr>
          <p:spPr>
            <a:xfrm>
              <a:off x="8367083" y="764704"/>
              <a:ext cx="36171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Deterioração</a:t>
              </a:r>
              <a:r>
                <a:rPr lang="en-US" sz="2000" dirty="0" smtClean="0"/>
                <a:t> das </a:t>
              </a:r>
              <a:r>
                <a:rPr lang="en-US" sz="2000" dirty="0" err="1" smtClean="0"/>
                <a:t>Metas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Fiscais</a:t>
              </a:r>
              <a:endParaRPr lang="en-US" sz="2000" dirty="0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4499989" y="4725144"/>
            <a:ext cx="3896519" cy="400110"/>
            <a:chOff x="8136817" y="764704"/>
            <a:chExt cx="4153408" cy="400110"/>
          </a:xfrm>
        </p:grpSpPr>
        <p:cxnSp>
          <p:nvCxnSpPr>
            <p:cNvPr id="14" name="Conector de seta reta 13"/>
            <p:cNvCxnSpPr/>
            <p:nvPr/>
          </p:nvCxnSpPr>
          <p:spPr>
            <a:xfrm>
              <a:off x="8136817" y="1164814"/>
              <a:ext cx="406803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CaixaDeTexto 14"/>
            <p:cNvSpPr txBox="1"/>
            <p:nvPr/>
          </p:nvSpPr>
          <p:spPr>
            <a:xfrm>
              <a:off x="8290330" y="764704"/>
              <a:ext cx="39998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Aumento</a:t>
              </a:r>
              <a:r>
                <a:rPr lang="en-US" sz="2000" dirty="0" smtClean="0"/>
                <a:t> da </a:t>
              </a:r>
              <a:r>
                <a:rPr lang="en-US" sz="2000" dirty="0" err="1" smtClean="0"/>
                <a:t>Dependência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Externa</a:t>
              </a:r>
              <a:endParaRPr lang="en-US" sz="2000" dirty="0"/>
            </a:p>
          </p:txBody>
        </p:sp>
      </p:grpSp>
      <p:sp>
        <p:nvSpPr>
          <p:cNvPr id="16" name="CaixaDeTexto 15"/>
          <p:cNvSpPr txBox="1"/>
          <p:nvPr/>
        </p:nvSpPr>
        <p:spPr>
          <a:xfrm>
            <a:off x="251520" y="5733256"/>
            <a:ext cx="13965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/>
              <a:t>Fonte: </a:t>
            </a:r>
            <a:r>
              <a:rPr lang="pt-BR" sz="1100" dirty="0" smtClean="0"/>
              <a:t>http:Ipeadata 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xmlns="" val="317005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-108520" y="215430"/>
            <a:ext cx="9252520" cy="1125338"/>
          </a:xfrm>
        </p:spPr>
        <p:txBody>
          <a:bodyPr/>
          <a:lstStyle/>
          <a:p>
            <a:r>
              <a:rPr lang="pt-BR" dirty="0" smtClean="0"/>
              <a:t>Dilma I: </a:t>
            </a:r>
            <a:br>
              <a:rPr lang="pt-BR" dirty="0" smtClean="0"/>
            </a:br>
            <a:r>
              <a:rPr lang="pt-BR" dirty="0" smtClean="0"/>
              <a:t>aumento da intervenção estatal </a:t>
            </a:r>
          </a:p>
        </p:txBody>
      </p:sp>
      <p:sp>
        <p:nvSpPr>
          <p:cNvPr id="27651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528392"/>
          </a:xfrm>
        </p:spPr>
        <p:txBody>
          <a:bodyPr/>
          <a:lstStyle/>
          <a:p>
            <a:r>
              <a:rPr lang="pt-BR" sz="22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</a:t>
            </a:r>
            <a:r>
              <a:rPr lang="pt-BR" sz="2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olíticas antigas (e mal sucedidas) dos anos </a:t>
            </a:r>
            <a:r>
              <a:rPr lang="pt-BR" sz="22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70 e </a:t>
            </a:r>
            <a:r>
              <a:rPr lang="pt-BR" sz="2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80 voltam!</a:t>
            </a:r>
          </a:p>
          <a:p>
            <a:pPr lvl="1"/>
            <a:r>
              <a:rPr lang="pt-BR" sz="2200" i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Mudanças no arcabouço regu</a:t>
            </a:r>
            <a:r>
              <a:rPr lang="pt-BR" sz="2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latório (agências reguladoras e nas leis), incluindo o Banco Central, que perde sua independência operacional.</a:t>
            </a:r>
          </a:p>
          <a:p>
            <a:pPr lvl="1"/>
            <a:r>
              <a:rPr lang="pt-BR" sz="2200" i="1" dirty="0"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I</a:t>
            </a:r>
            <a:r>
              <a:rPr lang="pt-BR" sz="2200" i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ntervenção governamental</a:t>
            </a:r>
            <a:r>
              <a:rPr lang="pt-BR" sz="2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: bancos 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fundos de pensões </a:t>
            </a:r>
            <a:r>
              <a:rPr lang="pt-BR" sz="2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estatais fazendo empréstimos, concedendo subsídios para alguns setores (governo escolher os “campeões nacionais”):</a:t>
            </a:r>
          </a:p>
          <a:p>
            <a:pPr lvl="2"/>
            <a:r>
              <a:rPr lang="pt-BR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Estimativas na imprensa indicam rombo de R$ 28 bi no ano passado.</a:t>
            </a:r>
          </a:p>
          <a:p>
            <a:pPr marL="0" indent="0">
              <a:buNone/>
            </a:pPr>
            <a:endParaRPr lang="pt-BR" sz="22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endParaRPr lang="pt-BR" sz="22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08E09-50DF-4379-9CDB-753D27A3EF06}" type="slidenum">
              <a:rPr lang="pt-BR" smtClean="0"/>
              <a:pPr>
                <a:defRPr/>
              </a:pPr>
              <a:t>12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114887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726746"/>
          </a:xfrm>
        </p:spPr>
        <p:txBody>
          <a:bodyPr/>
          <a:lstStyle/>
          <a:p>
            <a:r>
              <a:rPr lang="pt-BR" sz="2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Mais políticas dos anos 70 e 80: </a:t>
            </a:r>
          </a:p>
          <a:p>
            <a:pPr lvl="1"/>
            <a:r>
              <a:rPr lang="pt-BR" sz="2200" i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Controle de Preços (subsídios): </a:t>
            </a:r>
            <a:r>
              <a:rPr lang="pt-BR" sz="2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deixando contas a serem pagas (energia, petróleo, </a:t>
            </a:r>
            <a:r>
              <a:rPr lang="pt-BR" sz="22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etc</a:t>
            </a:r>
            <a:r>
              <a:rPr lang="pt-BR" sz="2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) e aumentando os riscos. </a:t>
            </a:r>
          </a:p>
          <a:p>
            <a:pPr lvl="1"/>
            <a:r>
              <a:rPr lang="pt-BR" sz="2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Aumento da </a:t>
            </a:r>
            <a:r>
              <a:rPr lang="pt-BR" sz="2200" i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proteção</a:t>
            </a:r>
            <a:r>
              <a:rPr lang="pt-BR" sz="2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: </a:t>
            </a:r>
          </a:p>
          <a:p>
            <a:pPr lvl="2"/>
            <a:r>
              <a:rPr lang="pt-BR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tarifas e/ou políticas </a:t>
            </a:r>
            <a:r>
              <a:rPr lang="pt-BR" sz="18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náo</a:t>
            </a:r>
            <a:r>
              <a:rPr lang="pt-BR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tarifárias (dumping).</a:t>
            </a:r>
          </a:p>
          <a:p>
            <a:pPr lvl="2"/>
            <a:r>
              <a:rPr lang="pt-BR" sz="1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Aumento da proteção externa: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 inovação aqui é usar  o IPI  sobre bens importados (uso este, provavelmente ,não condizente com as normas da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OMC onde estamos sendo questionados).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pt-BR" sz="22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indent="0">
              <a:buNone/>
            </a:pPr>
            <a:endParaRPr lang="pt-BR" sz="22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endParaRPr lang="pt-BR" sz="22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08E09-50DF-4379-9CDB-753D27A3EF06}" type="slidenum">
              <a:rPr lang="pt-BR" smtClean="0"/>
              <a:pPr>
                <a:defRPr/>
              </a:pPr>
              <a:t>13</a:t>
            </a:fld>
            <a:endParaRPr lang="pt-BR" smtClean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792088" y="215430"/>
            <a:ext cx="7884368" cy="1125338"/>
          </a:xfrm>
        </p:spPr>
        <p:txBody>
          <a:bodyPr/>
          <a:lstStyle/>
          <a:p>
            <a:r>
              <a:rPr lang="pt-BR" dirty="0" smtClean="0"/>
              <a:t>Dilma I: </a:t>
            </a:r>
            <a:br>
              <a:rPr lang="pt-BR" dirty="0" smtClean="0"/>
            </a:br>
            <a:r>
              <a:rPr lang="pt-BR" dirty="0" smtClean="0"/>
              <a:t>aumento da intervenção estatal </a:t>
            </a:r>
          </a:p>
        </p:txBody>
      </p:sp>
    </p:spTree>
    <p:extLst>
      <p:ext uri="{BB962C8B-B14F-4D97-AF65-F5344CB8AC3E}">
        <p14:creationId xmlns:p14="http://schemas.microsoft.com/office/powerpoint/2010/main" xmlns="" val="406428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3384376"/>
          </a:xfrm>
        </p:spPr>
        <p:txBody>
          <a:bodyPr/>
          <a:lstStyle/>
          <a:p>
            <a:r>
              <a:rPr lang="en-US" sz="2400" dirty="0" smtClean="0"/>
              <a:t>Dilma II </a:t>
            </a:r>
            <a:r>
              <a:rPr lang="en-US" sz="2400" dirty="0" err="1" smtClean="0"/>
              <a:t>inicia</a:t>
            </a:r>
            <a:r>
              <a:rPr lang="en-US" sz="2400" dirty="0" smtClean="0"/>
              <a:t> </a:t>
            </a:r>
            <a:r>
              <a:rPr lang="en-US" sz="2400" dirty="0" err="1" smtClean="0"/>
              <a:t>tentando</a:t>
            </a:r>
            <a:r>
              <a:rPr lang="en-US" sz="2400" dirty="0" smtClean="0"/>
              <a:t> </a:t>
            </a:r>
            <a:r>
              <a:rPr lang="en-US" sz="2400" dirty="0" err="1" smtClean="0"/>
              <a:t>fazer</a:t>
            </a:r>
            <a:r>
              <a:rPr lang="en-US" sz="2400" dirty="0" smtClean="0"/>
              <a:t> </a:t>
            </a:r>
            <a:r>
              <a:rPr lang="en-US" sz="2400" dirty="0" err="1" smtClean="0"/>
              <a:t>ajuste</a:t>
            </a:r>
            <a:r>
              <a:rPr lang="en-US" sz="2400" dirty="0" smtClean="0"/>
              <a:t> fiscal. </a:t>
            </a:r>
          </a:p>
          <a:p>
            <a:r>
              <a:rPr lang="en-US" sz="2400" dirty="0" err="1" smtClean="0"/>
              <a:t>Inicialmente</a:t>
            </a:r>
            <a:r>
              <a:rPr lang="en-US" sz="2400" dirty="0" smtClean="0"/>
              <a:t>, o </a:t>
            </a:r>
            <a:r>
              <a:rPr lang="en-US" sz="2400" dirty="0" err="1" smtClean="0"/>
              <a:t>ajuste</a:t>
            </a:r>
            <a:r>
              <a:rPr lang="en-US" sz="2400" dirty="0" smtClean="0"/>
              <a:t> </a:t>
            </a:r>
            <a:r>
              <a:rPr lang="en-US" sz="2400" dirty="0" err="1" smtClean="0"/>
              <a:t>propunha</a:t>
            </a:r>
            <a:r>
              <a:rPr lang="en-US" sz="2400" dirty="0" smtClean="0"/>
              <a:t> </a:t>
            </a:r>
            <a:r>
              <a:rPr lang="en-US" sz="2400" dirty="0" err="1" smtClean="0"/>
              <a:t>corte</a:t>
            </a:r>
            <a:r>
              <a:rPr lang="en-US" sz="2400" dirty="0" smtClean="0"/>
              <a:t> de </a:t>
            </a:r>
            <a:r>
              <a:rPr lang="en-US" sz="2400" dirty="0" err="1" smtClean="0"/>
              <a:t>gastos</a:t>
            </a:r>
            <a:r>
              <a:rPr lang="en-US" sz="2400" dirty="0" smtClean="0"/>
              <a:t> </a:t>
            </a:r>
            <a:r>
              <a:rPr lang="en-US" sz="2400" dirty="0" err="1" smtClean="0"/>
              <a:t>públicos</a:t>
            </a:r>
            <a:r>
              <a:rPr lang="en-US" sz="2400" dirty="0" smtClean="0"/>
              <a:t> e </a:t>
            </a:r>
            <a:r>
              <a:rPr lang="en-US" sz="2400" dirty="0" err="1" smtClean="0"/>
              <a:t>fim</a:t>
            </a:r>
            <a:r>
              <a:rPr lang="en-US" sz="2400" dirty="0" smtClean="0"/>
              <a:t> de </a:t>
            </a:r>
            <a:r>
              <a:rPr lang="en-US" sz="2400" dirty="0" err="1" smtClean="0"/>
              <a:t>subsídios</a:t>
            </a:r>
            <a:r>
              <a:rPr lang="en-US" sz="2400" dirty="0" smtClean="0"/>
              <a:t> </a:t>
            </a:r>
            <a:r>
              <a:rPr lang="en-US" sz="2400" dirty="0" err="1" smtClean="0"/>
              <a:t>concedidos</a:t>
            </a:r>
            <a:r>
              <a:rPr lang="en-US" sz="2400" dirty="0" smtClean="0"/>
              <a:t> </a:t>
            </a:r>
            <a:r>
              <a:rPr lang="en-US" sz="2400" dirty="0" err="1" smtClean="0"/>
              <a:t>nos</a:t>
            </a:r>
            <a:r>
              <a:rPr lang="en-US" sz="2400" dirty="0" smtClean="0"/>
              <a:t> </a:t>
            </a:r>
            <a:r>
              <a:rPr lang="en-US" sz="2400" dirty="0" err="1" smtClean="0"/>
              <a:t>anos</a:t>
            </a:r>
            <a:r>
              <a:rPr lang="en-US" sz="2400" dirty="0" smtClean="0"/>
              <a:t> </a:t>
            </a:r>
            <a:r>
              <a:rPr lang="en-US" sz="2400" dirty="0" err="1" smtClean="0"/>
              <a:t>anteriores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Mas, o </a:t>
            </a:r>
            <a:r>
              <a:rPr lang="en-US" sz="2400" dirty="0" err="1" smtClean="0"/>
              <a:t>corte</a:t>
            </a:r>
            <a:r>
              <a:rPr lang="en-US" sz="2400" dirty="0" smtClean="0"/>
              <a:t> de </a:t>
            </a:r>
            <a:r>
              <a:rPr lang="en-US" sz="2400" dirty="0" err="1" smtClean="0"/>
              <a:t>gastos</a:t>
            </a:r>
            <a:r>
              <a:rPr lang="en-US" sz="2400" dirty="0" smtClean="0"/>
              <a:t> </a:t>
            </a:r>
            <a:r>
              <a:rPr lang="en-US" sz="2400" dirty="0" err="1" smtClean="0"/>
              <a:t>não</a:t>
            </a:r>
            <a:r>
              <a:rPr lang="en-US" sz="2400" dirty="0" smtClean="0"/>
              <a:t> </a:t>
            </a:r>
            <a:r>
              <a:rPr lang="en-US" sz="2400" dirty="0" err="1" smtClean="0"/>
              <a:t>veio</a:t>
            </a:r>
            <a:r>
              <a:rPr lang="en-US" sz="2400" dirty="0" smtClean="0"/>
              <a:t> e o </a:t>
            </a:r>
            <a:r>
              <a:rPr lang="en-US" sz="2400" dirty="0" err="1" smtClean="0"/>
              <a:t>governo</a:t>
            </a:r>
            <a:r>
              <a:rPr lang="en-US" sz="2400" dirty="0" smtClean="0"/>
              <a:t> </a:t>
            </a:r>
            <a:r>
              <a:rPr lang="en-US" sz="2400" dirty="0" err="1" smtClean="0"/>
              <a:t>passa</a:t>
            </a:r>
            <a:r>
              <a:rPr lang="en-US" sz="2400" dirty="0" smtClean="0"/>
              <a:t> e </a:t>
            </a:r>
            <a:r>
              <a:rPr lang="en-US" sz="2400" dirty="0" err="1" smtClean="0"/>
              <a:t>pedir</a:t>
            </a:r>
            <a:r>
              <a:rPr lang="en-US" sz="2400" dirty="0" smtClean="0"/>
              <a:t> </a:t>
            </a:r>
            <a:r>
              <a:rPr lang="en-US" sz="2400" dirty="0" err="1" smtClean="0"/>
              <a:t>mais</a:t>
            </a:r>
            <a:r>
              <a:rPr lang="en-US" sz="2400" dirty="0" smtClean="0"/>
              <a:t> </a:t>
            </a:r>
            <a:r>
              <a:rPr lang="en-US" sz="2400" dirty="0" err="1" smtClean="0"/>
              <a:t>impostos</a:t>
            </a:r>
            <a:r>
              <a:rPr lang="en-US" sz="2400" dirty="0" smtClean="0"/>
              <a:t>!</a:t>
            </a:r>
          </a:p>
          <a:p>
            <a:r>
              <a:rPr lang="en-US" sz="2400" dirty="0" err="1" smtClean="0"/>
              <a:t>Enquanto</a:t>
            </a:r>
            <a:r>
              <a:rPr lang="en-US" sz="2400" dirty="0" smtClean="0"/>
              <a:t> </a:t>
            </a:r>
            <a:r>
              <a:rPr lang="en-US" sz="2400" dirty="0" err="1" smtClean="0"/>
              <a:t>isto</a:t>
            </a:r>
            <a:r>
              <a:rPr lang="en-US" sz="2400" dirty="0" smtClean="0"/>
              <a:t>, a </a:t>
            </a:r>
            <a:r>
              <a:rPr lang="en-US" sz="2400" dirty="0" err="1" smtClean="0"/>
              <a:t>incerteza</a:t>
            </a:r>
            <a:r>
              <a:rPr lang="en-US" sz="2400" dirty="0" smtClean="0"/>
              <a:t> continua em </a:t>
            </a:r>
            <a:r>
              <a:rPr lang="en-US" sz="2400" dirty="0" err="1" smtClean="0"/>
              <a:t>alta</a:t>
            </a:r>
            <a:r>
              <a:rPr lang="en-US" sz="2400" dirty="0" smtClean="0"/>
              <a:t>!</a:t>
            </a:r>
          </a:p>
          <a:p>
            <a:r>
              <a:rPr lang="en-US" sz="2400" dirty="0" smtClean="0"/>
              <a:t>E o </a:t>
            </a:r>
            <a:r>
              <a:rPr lang="en-US" sz="2400" dirty="0" err="1" smtClean="0"/>
              <a:t>governo</a:t>
            </a:r>
            <a:r>
              <a:rPr lang="en-US" sz="2400" dirty="0" smtClean="0"/>
              <a:t> continua </a:t>
            </a:r>
            <a:r>
              <a:rPr lang="en-US" sz="2400" dirty="0" err="1" smtClean="0"/>
              <a:t>gastando</a:t>
            </a:r>
            <a:r>
              <a:rPr lang="en-US" sz="2400" dirty="0" smtClean="0"/>
              <a:t>! E a </a:t>
            </a:r>
            <a:r>
              <a:rPr lang="en-US" sz="2400" dirty="0" err="1" smtClean="0"/>
              <a:t>recessão</a:t>
            </a:r>
            <a:r>
              <a:rPr lang="en-US" sz="2400" dirty="0" smtClean="0"/>
              <a:t> </a:t>
            </a:r>
            <a:r>
              <a:rPr lang="en-US" sz="2400" dirty="0" err="1" smtClean="0"/>
              <a:t>aumentando</a:t>
            </a:r>
            <a:r>
              <a:rPr lang="en-US" sz="2400" dirty="0" smtClean="0"/>
              <a:t>!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323528" y="346646"/>
            <a:ext cx="8229600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dirty="0" smtClean="0"/>
              <a:t>Dilma II: o </a:t>
            </a:r>
            <a:r>
              <a:rPr lang="en-US" sz="4000" dirty="0" err="1" smtClean="0"/>
              <a:t>desastre</a:t>
            </a:r>
            <a:r>
              <a:rPr lang="en-US" sz="4000" dirty="0" smtClean="0"/>
              <a:t> </a:t>
            </a:r>
            <a:r>
              <a:rPr lang="en-US" sz="4000" dirty="0" err="1" smtClean="0"/>
              <a:t>mostra</a:t>
            </a:r>
            <a:r>
              <a:rPr lang="en-US" sz="4000" dirty="0" smtClean="0"/>
              <a:t> a </a:t>
            </a:r>
            <a:r>
              <a:rPr lang="en-US" sz="4000" dirty="0" err="1" smtClean="0"/>
              <a:t>cara</a:t>
            </a:r>
            <a:r>
              <a:rPr lang="en-US" sz="4000" dirty="0" smtClean="0"/>
              <a:t>!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59220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750890" cy="453650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39552" y="5445224"/>
            <a:ext cx="10839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Fonte: O Globo 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xmlns="" val="79643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08" y="546612"/>
            <a:ext cx="8808979" cy="459598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39552" y="5445224"/>
            <a:ext cx="10839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Fonte: O Globo 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xmlns="" val="222726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976"/>
            <a:ext cx="9036496" cy="527196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39552" y="5445224"/>
            <a:ext cx="15776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Fonte: Valor Econômico </a:t>
            </a:r>
            <a:endParaRPr lang="pt-BR" sz="1100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4139952" y="2420888"/>
            <a:ext cx="698046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025594" y="1682224"/>
            <a:ext cx="9784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Consumo  Governo   </a:t>
            </a:r>
          </a:p>
          <a:p>
            <a:pPr algn="ctr"/>
            <a:r>
              <a:rPr lang="pt-BR" sz="1400" dirty="0" smtClean="0"/>
              <a:t>subiu!</a:t>
            </a:r>
            <a:endParaRPr lang="pt-BR" sz="1400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1425682" y="2501280"/>
            <a:ext cx="698046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2771800" y="2501280"/>
            <a:ext cx="698046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508104" y="2501280"/>
            <a:ext cx="698046" cy="1215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6876256" y="2348880"/>
            <a:ext cx="720080" cy="1008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8194434" y="2708920"/>
            <a:ext cx="698046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403648" y="2113111"/>
            <a:ext cx="713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Caiu!</a:t>
            </a:r>
            <a:endParaRPr lang="pt-BR" sz="14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778300" y="2204864"/>
            <a:ext cx="713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Caiu!</a:t>
            </a:r>
            <a:endParaRPr lang="pt-BR" sz="14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514604" y="2204864"/>
            <a:ext cx="713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Caiu!</a:t>
            </a:r>
            <a:endParaRPr lang="pt-BR" sz="14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6882756" y="2060848"/>
            <a:ext cx="713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Caiu!</a:t>
            </a:r>
            <a:endParaRPr lang="pt-BR" sz="14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8178900" y="2329135"/>
            <a:ext cx="713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Caiu!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="" val="288106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/>
      <p:bldP spid="14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90066"/>
          </a:xfrm>
        </p:spPr>
        <p:txBody>
          <a:bodyPr/>
          <a:lstStyle/>
          <a:p>
            <a:r>
              <a:rPr lang="pt-BR" dirty="0" smtClean="0"/>
              <a:t>Ontem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92696"/>
            <a:ext cx="8435280" cy="4539000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/>
        </p:nvSpPr>
        <p:spPr>
          <a:xfrm>
            <a:off x="3707904" y="2852936"/>
            <a:ext cx="1130094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809570" y="1844824"/>
            <a:ext cx="978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Consumo  Governo   </a:t>
            </a:r>
          </a:p>
          <a:p>
            <a:pPr algn="ctr"/>
            <a:r>
              <a:rPr lang="pt-BR" sz="1400" dirty="0" smtClean="0"/>
              <a:t>Cai no 4º.</a:t>
            </a:r>
          </a:p>
          <a:p>
            <a:pPr algn="ctr"/>
            <a:r>
              <a:rPr lang="pt-BR" sz="1400" dirty="0" err="1" smtClean="0"/>
              <a:t>Trim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="" val="120557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pt-BR" sz="4000" dirty="0" smtClean="0"/>
              <a:t>Cenários: crescimento e estabilidade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176464"/>
          </a:xfrm>
        </p:spPr>
        <p:txBody>
          <a:bodyPr/>
          <a:lstStyle/>
          <a:p>
            <a:r>
              <a:rPr lang="pt-BR" sz="2600" dirty="0" smtClean="0"/>
              <a:t>Para crescer o país tem que ser estável. Mas, pode ser estável e não crescer!</a:t>
            </a:r>
          </a:p>
          <a:p>
            <a:r>
              <a:rPr lang="pt-BR" sz="2600" dirty="0" smtClean="0"/>
              <a:t>O ajuste fiscal implementado resumiu-se ao aumento da tributação, reduzindo a rentabilidade das empresas.</a:t>
            </a:r>
          </a:p>
          <a:p>
            <a:r>
              <a:rPr lang="pt-BR" sz="2600" dirty="0" smtClean="0"/>
              <a:t>A tributação maior, o custo Brasil, as incertezas e desconfianças do governo Dilma tem sido obstáculos à retomada do crescimento. </a:t>
            </a:r>
          </a:p>
          <a:p>
            <a:r>
              <a:rPr lang="pt-BR" sz="2600" dirty="0" smtClean="0"/>
              <a:t>Além disto, gerou-se esqueletos (os campeões nacionais, </a:t>
            </a:r>
            <a:r>
              <a:rPr lang="pt-BR" sz="2600" dirty="0" err="1" smtClean="0"/>
              <a:t>pre-sal</a:t>
            </a:r>
            <a:r>
              <a:rPr lang="pt-BR" sz="2600" dirty="0" smtClean="0"/>
              <a:t>, energia elétrica, fundos de pensões, etc.). </a:t>
            </a:r>
          </a:p>
          <a:p>
            <a:endParaRPr lang="pt-BR" dirty="0"/>
          </a:p>
        </p:txBody>
      </p:sp>
      <p:grpSp>
        <p:nvGrpSpPr>
          <p:cNvPr id="11" name="Grupo 10"/>
          <p:cNvGrpSpPr/>
          <p:nvPr/>
        </p:nvGrpSpPr>
        <p:grpSpPr>
          <a:xfrm>
            <a:off x="899592" y="2625895"/>
            <a:ext cx="7499849" cy="382074"/>
            <a:chOff x="899592" y="2625895"/>
            <a:chExt cx="7499849" cy="382074"/>
          </a:xfrm>
        </p:grpSpPr>
        <p:cxnSp>
          <p:nvCxnSpPr>
            <p:cNvPr id="8" name="Conector reto 7"/>
            <p:cNvCxnSpPr/>
            <p:nvPr/>
          </p:nvCxnSpPr>
          <p:spPr>
            <a:xfrm>
              <a:off x="6815265" y="2625895"/>
              <a:ext cx="1584176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>
              <a:off x="899592" y="3007969"/>
              <a:ext cx="144016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60508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pt-BR" dirty="0">
                <a:solidFill>
                  <a:srgbClr val="740000"/>
                </a:solidFill>
              </a:rPr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pt-BR" dirty="0" smtClean="0"/>
              <a:t>Após um ano com péssimo desempenho da economia brasileira, os números recém liberados pelo IBGE vem confirmar a percepção  geral:</a:t>
            </a:r>
          </a:p>
          <a:p>
            <a:pPr lvl="2"/>
            <a:r>
              <a:rPr lang="pt-BR" dirty="0"/>
              <a:t>A recessão é crescente!</a:t>
            </a:r>
          </a:p>
          <a:p>
            <a:pPr lvl="2"/>
            <a:r>
              <a:rPr lang="pt-BR" dirty="0"/>
              <a:t>Ainda não atingimos o fundo do posso!</a:t>
            </a:r>
          </a:p>
          <a:p>
            <a:r>
              <a:rPr lang="pt-BR" dirty="0" smtClean="0"/>
              <a:t>A pergunta continua: como e quando sairemos da recessão?</a:t>
            </a:r>
          </a:p>
          <a:p>
            <a:pPr lvl="2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48375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778098"/>
          </a:xfrm>
        </p:spPr>
        <p:txBody>
          <a:bodyPr/>
          <a:lstStyle/>
          <a:p>
            <a:r>
              <a:rPr lang="pt-BR" sz="4000" dirty="0" smtClean="0"/>
              <a:t>Cenários: crescimento e estabilidade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456384"/>
          </a:xfrm>
        </p:spPr>
        <p:txBody>
          <a:bodyPr/>
          <a:lstStyle/>
          <a:p>
            <a:r>
              <a:rPr lang="pt-BR" sz="2400" dirty="0" smtClean="0"/>
              <a:t>Quão forte pode ser a queda do crescimento?</a:t>
            </a:r>
          </a:p>
          <a:p>
            <a:pPr lvl="1"/>
            <a:r>
              <a:rPr lang="pt-BR" sz="2400" dirty="0" smtClean="0"/>
              <a:t>A recessão aumenta com a desorganização do governo, com o BACEN gerando incertezas nos mercados:</a:t>
            </a:r>
          </a:p>
          <a:p>
            <a:pPr lvl="2"/>
            <a:r>
              <a:rPr lang="pt-BR" dirty="0" smtClean="0"/>
              <a:t>Em 2015, de um superávit inicial previsto de R$ 86 bi, o setor público deve ter fechado com um déficit de R$ 119 bi.</a:t>
            </a:r>
          </a:p>
          <a:p>
            <a:pPr lvl="2"/>
            <a:r>
              <a:rPr lang="pt-BR" dirty="0" smtClean="0"/>
              <a:t>A inflação não cai e o BACEN para de agir!</a:t>
            </a:r>
          </a:p>
        </p:txBody>
      </p:sp>
    </p:spTree>
    <p:extLst>
      <p:ext uri="{BB962C8B-B14F-4D97-AF65-F5344CB8AC3E}">
        <p14:creationId xmlns:p14="http://schemas.microsoft.com/office/powerpoint/2010/main" xmlns="" val="226574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12776"/>
            <a:ext cx="8208913" cy="388843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39552" y="5445224"/>
            <a:ext cx="10839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Fonte: O Globo </a:t>
            </a:r>
            <a:endParaRPr lang="pt-BR" sz="11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188640"/>
            <a:ext cx="8229600" cy="85010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dirty="0" smtClean="0"/>
              <a:t>Expectativas do Mercado 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28560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84784"/>
            <a:ext cx="8640494" cy="344665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95536" y="5445224"/>
            <a:ext cx="10839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Fonte: O Globo </a:t>
            </a:r>
            <a:endParaRPr lang="pt-BR" sz="11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57200" y="188640"/>
            <a:ext cx="8229600" cy="85010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dirty="0" smtClean="0"/>
              <a:t>Expectativas do Mercado II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8595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62670"/>
            <a:ext cx="8229600" cy="634082"/>
          </a:xfrm>
        </p:spPr>
        <p:txBody>
          <a:bodyPr/>
          <a:lstStyle/>
          <a:p>
            <a:r>
              <a:rPr lang="pt-BR" dirty="0" smtClean="0"/>
              <a:t>Um pouco do 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093915"/>
          </a:xfrm>
        </p:spPr>
        <p:txBody>
          <a:bodyPr/>
          <a:lstStyle/>
          <a:p>
            <a:r>
              <a:rPr lang="pt-BR" sz="2600" dirty="0" smtClean="0"/>
              <a:t>A economia capixaba, como a brasileira, depende do desempenho das commodities cujos preços estão caindo. </a:t>
            </a:r>
          </a:p>
          <a:p>
            <a:r>
              <a:rPr lang="pt-BR" sz="2600" dirty="0" smtClean="0"/>
              <a:t>Além disto, como economia do ES é pequena (2% do PIB do Brasil), nossa economia é bastante afetada pela economia brasileira.</a:t>
            </a:r>
          </a:p>
          <a:p>
            <a:r>
              <a:rPr lang="pt-BR" sz="2600" dirty="0" smtClean="0"/>
              <a:t>Neste caso, a queda da economia brasileira reforça a tendência de queda da nossa economia.</a:t>
            </a:r>
          </a:p>
          <a:p>
            <a:endParaRPr lang="pt-BR" sz="2600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4810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14400"/>
          </a:xfrm>
        </p:spPr>
        <p:txBody>
          <a:bodyPr/>
          <a:lstStyle/>
          <a:p>
            <a:r>
              <a:rPr lang="pt-BR" altLang="pt-BR" dirty="0" smtClean="0"/>
              <a:t>A Economia </a:t>
            </a:r>
            <a:r>
              <a:rPr lang="pt-BR" altLang="pt-BR" dirty="0" err="1" smtClean="0"/>
              <a:t>so</a:t>
            </a:r>
            <a:r>
              <a:rPr lang="pt-BR" altLang="pt-BR" dirty="0" smtClean="0"/>
              <a:t> ES</a:t>
            </a:r>
          </a:p>
        </p:txBody>
      </p:sp>
      <p:sp>
        <p:nvSpPr>
          <p:cNvPr id="21507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52736"/>
            <a:ext cx="8229600" cy="4496544"/>
          </a:xfrm>
        </p:spPr>
        <p:txBody>
          <a:bodyPr/>
          <a:lstStyle/>
          <a:p>
            <a:r>
              <a:rPr lang="pt-BR" altLang="pt-BR" dirty="0" smtClean="0"/>
              <a:t>Em outras palavras, economia do ES tem forte dependência do preço das commodities e variância maior que a economia brasileira:</a:t>
            </a:r>
          </a:p>
          <a:p>
            <a:pPr lvl="2"/>
            <a:r>
              <a:rPr lang="pt-BR" altLang="pt-BR" dirty="0" smtClean="0"/>
              <a:t>Cresce mais na fase de crescimento, mas....</a:t>
            </a:r>
          </a:p>
          <a:p>
            <a:pPr lvl="2"/>
            <a:endParaRPr lang="pt-BR" altLang="pt-BR" dirty="0" smtClean="0"/>
          </a:p>
          <a:p>
            <a:pPr lvl="2"/>
            <a:r>
              <a:rPr lang="pt-BR" altLang="pt-BR" dirty="0" smtClean="0"/>
              <a:t>Cai mais na fase de retração </a:t>
            </a:r>
          </a:p>
          <a:p>
            <a:endParaRPr lang="pt-BR" altLang="pt-BR" dirty="0" smtClean="0"/>
          </a:p>
          <a:p>
            <a:endParaRPr lang="pt-BR" altLang="pt-BR" dirty="0" smtClean="0"/>
          </a:p>
          <a:p>
            <a:endParaRPr lang="pt-BR" altLang="pt-BR" dirty="0" smtClean="0"/>
          </a:p>
          <a:p>
            <a:pPr lvl="2"/>
            <a:endParaRPr lang="pt-BR" altLang="pt-BR" dirty="0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D8B6588-D9BF-45AD-8F8E-3433A8CBAA63}" type="slidenum">
              <a:rPr lang="pt-BR" altLang="pt-BR"/>
              <a:pPr eaLnBrk="1" hangingPunct="1"/>
              <a:t>24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5849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Número de Slide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8E9234-E4EE-467A-AC8E-9BC4EF32A59A}" type="slidenum">
              <a:rPr lang="pt-BR" altLang="pt-BR"/>
              <a:pPr eaLnBrk="1" hangingPunct="1"/>
              <a:t>25</a:t>
            </a:fld>
            <a:endParaRPr lang="pt-BR" altLang="pt-BR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138" y="548680"/>
            <a:ext cx="84677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CaixaDeTexto 4"/>
          <p:cNvSpPr txBox="1">
            <a:spLocks noChangeArrowheads="1"/>
          </p:cNvSpPr>
          <p:nvPr/>
        </p:nvSpPr>
        <p:spPr bwMode="auto">
          <a:xfrm>
            <a:off x="683568" y="5157192"/>
            <a:ext cx="1403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/>
              <a:t>Fonte: IJSN</a:t>
            </a:r>
          </a:p>
        </p:txBody>
      </p:sp>
    </p:spTree>
    <p:extLst>
      <p:ext uri="{BB962C8B-B14F-4D97-AF65-F5344CB8AC3E}">
        <p14:creationId xmlns:p14="http://schemas.microsoft.com/office/powerpoint/2010/main" xmlns="" val="277236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Espaço Reservado para Número de Slide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B0BB7E1-DA47-44AE-A673-3630BB524B69}" type="slidenum">
              <a:rPr lang="pt-BR" altLang="pt-BR"/>
              <a:pPr eaLnBrk="1" hangingPunct="1"/>
              <a:t>26</a:t>
            </a:fld>
            <a:endParaRPr lang="pt-BR" altLang="pt-BR"/>
          </a:p>
        </p:txBody>
      </p:sp>
      <p:sp>
        <p:nvSpPr>
          <p:cNvPr id="26628" name="CaixaDeTexto 5"/>
          <p:cNvSpPr txBox="1">
            <a:spLocks noChangeArrowheads="1"/>
          </p:cNvSpPr>
          <p:nvPr/>
        </p:nvSpPr>
        <p:spPr bwMode="auto">
          <a:xfrm>
            <a:off x="467544" y="5301208"/>
            <a:ext cx="210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/>
              <a:t>Fonte: Ipea e IJSN</a:t>
            </a:r>
          </a:p>
        </p:txBody>
      </p:sp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2066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dirty="0" smtClean="0"/>
              <a:t>Atual Crise e o 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pt-BR" sz="2600" dirty="0"/>
              <a:t>No ES, um ponto positivo tem sido o enfoque do ajuste fiscal no corte de gastos, ao invés do aumento de impostos</a:t>
            </a:r>
            <a:r>
              <a:rPr lang="pt-BR" sz="2600" dirty="0" smtClean="0"/>
              <a:t>.</a:t>
            </a:r>
          </a:p>
          <a:p>
            <a:r>
              <a:rPr lang="pt-BR" sz="2600" dirty="0" smtClean="0"/>
              <a:t>Isto nos deixará melhor preparados para a retomada do crescimento: o custo fiscal no estado não terá aumentado.</a:t>
            </a:r>
            <a:endParaRPr lang="pt-BR" sz="2600" dirty="0"/>
          </a:p>
          <a:p>
            <a:r>
              <a:rPr lang="pt-BR" sz="2600" dirty="0"/>
              <a:t>Um ponto negativo do ES até o momento é a dependência do governo federal para infraestrutura. </a:t>
            </a:r>
          </a:p>
          <a:p>
            <a:r>
              <a:rPr lang="pt-BR" sz="2600" dirty="0" smtClean="0"/>
              <a:t>Ponto este que deixo aberto para o secretario de desenvolvimento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xmlns="" val="305514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</p:spPr>
        <p:txBody>
          <a:bodyPr/>
          <a:lstStyle/>
          <a:p>
            <a:r>
              <a:rPr lang="pt-BR" dirty="0"/>
              <a:t>Barreiras ao Crescimento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pt-BR" sz="2400" dirty="0"/>
              <a:t>O governo brasileiro: </a:t>
            </a:r>
          </a:p>
          <a:p>
            <a:pPr lvl="2"/>
            <a:r>
              <a:rPr lang="pt-BR" dirty="0"/>
              <a:t>taxa como se fossemos um país rico (carga tributária em torno de 37%), </a:t>
            </a:r>
          </a:p>
          <a:p>
            <a:pPr lvl="2"/>
            <a:r>
              <a:rPr lang="pt-BR" dirty="0"/>
              <a:t>investe como se fossemos um país pobre (1.5% do PIB nas 3 esferas de governo)	</a:t>
            </a:r>
          </a:p>
          <a:p>
            <a:pPr lvl="2"/>
            <a:r>
              <a:rPr lang="pt-BR" dirty="0"/>
              <a:t>gasta como se fossemos um país </a:t>
            </a:r>
            <a:r>
              <a:rPr lang="pt-BR" dirty="0" smtClean="0"/>
              <a:t>de idosos </a:t>
            </a:r>
            <a:r>
              <a:rPr lang="pt-BR" dirty="0"/>
              <a:t>(11% do PIB com aposentados).</a:t>
            </a:r>
          </a:p>
          <a:p>
            <a:r>
              <a:rPr lang="pt-BR" sz="2400" dirty="0" smtClean="0"/>
              <a:t>Qual é o efeitos de mais impostos (CPMF, CIDE, IR,...) neste já hostil ambiente econômico?</a:t>
            </a:r>
          </a:p>
        </p:txBody>
      </p:sp>
    </p:spTree>
    <p:extLst>
      <p:ext uri="{BB962C8B-B14F-4D97-AF65-F5344CB8AC3E}">
        <p14:creationId xmlns:p14="http://schemas.microsoft.com/office/powerpoint/2010/main" xmlns="" val="140577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562074"/>
          </a:xfrm>
        </p:spPr>
        <p:txBody>
          <a:bodyPr/>
          <a:lstStyle/>
          <a:p>
            <a:r>
              <a:rPr lang="pt-BR" sz="4000" dirty="0" smtClean="0"/>
              <a:t>Fundamentos para o crescimento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672408"/>
          </a:xfrm>
        </p:spPr>
        <p:txBody>
          <a:bodyPr/>
          <a:lstStyle/>
          <a:p>
            <a:r>
              <a:rPr lang="pt-BR" sz="2600" dirty="0" smtClean="0"/>
              <a:t>Para voltar a crescer, devemos fazer o ajuste fiscal com a redução do governo e retomar as reformas: </a:t>
            </a:r>
          </a:p>
          <a:p>
            <a:pPr lvl="1"/>
            <a:r>
              <a:rPr lang="pt-BR" sz="2200" dirty="0" smtClean="0"/>
              <a:t>Previdência (em particular, controle da previdência pública).</a:t>
            </a:r>
          </a:p>
          <a:p>
            <a:pPr lvl="1"/>
            <a:r>
              <a:rPr lang="pt-BR" sz="2200" dirty="0" smtClean="0"/>
              <a:t>Trabalhista (flexibilidade para negociação).</a:t>
            </a:r>
          </a:p>
          <a:p>
            <a:pPr lvl="1"/>
            <a:r>
              <a:rPr lang="pt-BR" sz="2200" dirty="0" smtClean="0"/>
              <a:t>Tributária (redução e simplificação)</a:t>
            </a:r>
          </a:p>
          <a:p>
            <a:pPr lvl="1"/>
            <a:r>
              <a:rPr lang="pt-BR" sz="2200" dirty="0" smtClean="0"/>
              <a:t>Privatização (</a:t>
            </a:r>
            <a:r>
              <a:rPr lang="pt-BR" sz="2200" dirty="0" err="1" smtClean="0"/>
              <a:t>infra-estrutura</a:t>
            </a:r>
            <a:r>
              <a:rPr lang="pt-BR" sz="2200" dirty="0" smtClean="0"/>
              <a:t>, em particular).</a:t>
            </a:r>
          </a:p>
          <a:p>
            <a:pPr marL="0" indent="0">
              <a:buNone/>
            </a:pPr>
            <a:r>
              <a:rPr lang="pt-BR" sz="2600" dirty="0" smtClean="0"/>
              <a:t>                          </a:t>
            </a:r>
          </a:p>
          <a:p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xmlns="" val="172507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560" y="5399638"/>
            <a:ext cx="10839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Fonte: O Globo </a:t>
            </a:r>
            <a:endParaRPr lang="pt-BR" sz="11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57244"/>
            <a:ext cx="8673331" cy="3971956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dirty="0" smtClean="0">
                <a:solidFill>
                  <a:srgbClr val="740000"/>
                </a:solidFill>
              </a:rPr>
              <a:t>Em Dezembro de 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2465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/>
          <a:lstStyle/>
          <a:p>
            <a:r>
              <a:rPr lang="pt-BR" dirty="0" smtClean="0"/>
              <a:t>Receita gera gasto!!!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824536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pt-BR" sz="2400" dirty="0"/>
              <a:t>A CPMF é a oportunidade para o governo adiar a reforma da previdência (déficit estimado em 2015 de R$ 160 bi</a:t>
            </a:r>
            <a:r>
              <a:rPr lang="pt-BR" sz="2400" dirty="0" smtClean="0"/>
              <a:t>), mantendo o aumento dos gastos. </a:t>
            </a:r>
          </a:p>
          <a:p>
            <a:r>
              <a:rPr lang="pt-BR" sz="2400" dirty="0" smtClean="0"/>
              <a:t>Além disto, o problema da opção de mais imposto, sem corte de gasto</a:t>
            </a:r>
            <a:r>
              <a:rPr lang="pt-BR" sz="2400" dirty="0"/>
              <a:t> </a:t>
            </a:r>
            <a:r>
              <a:rPr lang="pt-BR" sz="2400" dirty="0" smtClean="0"/>
              <a:t>está aqui: mais receita hoje vira gasto amanha nas mãos do governo!</a:t>
            </a:r>
          </a:p>
          <a:p>
            <a:pPr lvl="1"/>
            <a:r>
              <a:rPr lang="pt-BR" sz="2400" dirty="0" smtClean="0"/>
              <a:t>Sem ainda ter aprovado o CPMF, CIDE, IR, ... O governo já avisa que vai aumentar o funcionalismo público e voltar a contratar em 2016 (33 novos funcionários por dia nos últimos 12 anos) !!!! </a:t>
            </a:r>
          </a:p>
          <a:p>
            <a:pPr lvl="1"/>
            <a:r>
              <a:rPr lang="pt-BR" sz="2400" dirty="0" smtClean="0"/>
              <a:t>Em outras palavras, o ajuste fiscal continuará sendo mais impostos e mais gastos para este ano ou para o ano que vem!!!!!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31554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706090"/>
          </a:xfrm>
        </p:spPr>
        <p:txBody>
          <a:bodyPr/>
          <a:lstStyle/>
          <a:p>
            <a:r>
              <a:rPr lang="pt-BR" sz="4000" dirty="0" smtClean="0"/>
              <a:t>Não fazer ajuste fiscal ajuda os pobres?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01419"/>
          </a:xfrm>
        </p:spPr>
        <p:txBody>
          <a:bodyPr/>
          <a:lstStyle/>
          <a:p>
            <a:r>
              <a:rPr lang="pt-BR" sz="2400" dirty="0" smtClean="0"/>
              <a:t>Agora que o governo esta quebrado, gerando instabilidade e crise, surgem os grupos contra o ajuste fiscal:</a:t>
            </a:r>
          </a:p>
          <a:p>
            <a:pPr lvl="1"/>
            <a:r>
              <a:rPr lang="pt-BR" sz="2400" dirty="0" smtClean="0"/>
              <a:t>Para cada casa construída quantas famílias pobres estão voltando a miséria devido a instabilidade e recessão gerados pelo descontrole? </a:t>
            </a:r>
          </a:p>
          <a:p>
            <a:pPr lvl="1"/>
            <a:r>
              <a:rPr lang="pt-BR" sz="2400" dirty="0" smtClean="0"/>
              <a:t>Para cada funcionário público contratado, quantos trabalhadores pobres do setor privado perderão o emprego?</a:t>
            </a:r>
          </a:p>
          <a:p>
            <a:pPr lvl="1"/>
            <a:r>
              <a:rPr lang="pt-BR" sz="2400" dirty="0" smtClean="0"/>
              <a:t>Para cada real a mais pago pelo governo ao funcionalismo, quanto perdem os trabalhadores pobres com a inflação?</a:t>
            </a:r>
          </a:p>
          <a:p>
            <a:pPr lvl="1"/>
            <a:r>
              <a:rPr lang="pt-BR" sz="2400" dirty="0" smtClean="0"/>
              <a:t>Quem é o maior grupo? Os pobres que estão perdendo ou os que estão sendo sustentados pelo</a:t>
            </a:r>
          </a:p>
          <a:p>
            <a:pPr lvl="1"/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xmlns="" val="391985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F6371-F25A-45CF-B3F9-38A7DCBCDAF7}" type="slidenum">
              <a:rPr lang="pt-BR" smtClean="0"/>
              <a:pPr>
                <a:defRPr/>
              </a:pPr>
              <a:t>32</a:t>
            </a:fld>
            <a:endParaRPr lang="pt-BR" dirty="0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0736"/>
            <a:ext cx="8229600" cy="762000"/>
          </a:xfrm>
        </p:spPr>
        <p:txBody>
          <a:bodyPr/>
          <a:lstStyle/>
          <a:p>
            <a:pPr eaLnBrk="1" hangingPunct="1"/>
            <a:r>
              <a:rPr lang="pt-BR" dirty="0" smtClean="0"/>
              <a:t>Conclusões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24847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O Lula II e a Dilma I desorganizaram as contas públicas, aumentaram a intervenção e o protecionismo na economia brasileira. Erros já cometidos nos anos 70!</a:t>
            </a:r>
            <a:endParaRPr lang="pt-BR" sz="2400" dirty="0"/>
          </a:p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Dilma II se resumiu ao aumento de impostos sem corte de gastos!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Esta postura está aumentando a instabilidade, a desconfiança, a incerteza,......,  </a:t>
            </a:r>
            <a:r>
              <a:rPr lang="pt-BR" sz="2400" dirty="0"/>
              <a:t>g</a:t>
            </a:r>
            <a:r>
              <a:rPr lang="pt-BR" sz="2400" dirty="0" smtClean="0"/>
              <a:t>erando mais  queda de crescimento. 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A busca por mais impostos é a tentativa do governo de postergar reformas (deixando para o próximo), mantendo os aumentos de gastos da inchada máquina pública. 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Como estamos hoje, retomar o crescimento e a estabilidade de preços vai demorar tempo. Já perdemos 2016 agora já estamos perdendo 2017!</a:t>
            </a:r>
          </a:p>
          <a:p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pt-BR" sz="2400" dirty="0" smtClean="0"/>
          </a:p>
          <a:p>
            <a:pPr eaLnBrk="1" hangingPunct="1">
              <a:lnSpc>
                <a:spcPct val="90000"/>
              </a:lnSpc>
            </a:pPr>
            <a:endParaRPr lang="pt-B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18557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g.infg.com.br/in/17813227-335-b1c/FT1086A/420/18-10-pais-burocrac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8893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23528" y="5487035"/>
            <a:ext cx="58753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/>
              <a:t>Fonte: http://oglobo.globo.com/brasil/cofres-abertos-remuneracao-em-ministerio-vai-ate-152-mil-17811868</a:t>
            </a:r>
          </a:p>
        </p:txBody>
      </p:sp>
    </p:spTree>
    <p:extLst>
      <p:ext uri="{BB962C8B-B14F-4D97-AF65-F5344CB8AC3E}">
        <p14:creationId xmlns:p14="http://schemas.microsoft.com/office/powerpoint/2010/main" xmlns="" val="321613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>
          <a:xfrm>
            <a:off x="457200" y="1071563"/>
            <a:ext cx="8229600" cy="1143000"/>
          </a:xfrm>
        </p:spPr>
        <p:txBody>
          <a:bodyPr/>
          <a:lstStyle/>
          <a:p>
            <a:r>
              <a:rPr lang="pt-BR" smtClean="0"/>
              <a:t>Obrigado!</a:t>
            </a:r>
          </a:p>
        </p:txBody>
      </p:sp>
      <p:sp>
        <p:nvSpPr>
          <p:cNvPr id="3072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714625"/>
            <a:ext cx="8229600" cy="1976438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pt-BR" smtClean="0"/>
              <a:t>Arilton Teixeira</a:t>
            </a:r>
          </a:p>
          <a:p>
            <a:pPr marL="0" indent="0" algn="ctr">
              <a:buFont typeface="Arial" charset="0"/>
              <a:buNone/>
            </a:pPr>
            <a:r>
              <a:rPr lang="pt-BR" smtClean="0">
                <a:hlinkClick r:id="rId2"/>
              </a:rPr>
              <a:t>arilton@fucape.br</a:t>
            </a:r>
            <a:endParaRPr lang="pt-BR" smtClean="0"/>
          </a:p>
          <a:p>
            <a:pPr marL="0" indent="0" algn="ctr">
              <a:buFont typeface="Arial" charset="0"/>
              <a:buNone/>
            </a:pPr>
            <a:r>
              <a:rPr lang="pt-BR" smtClean="0"/>
              <a:t>27-4009-4444</a:t>
            </a:r>
          </a:p>
        </p:txBody>
      </p:sp>
    </p:spTree>
    <p:extLst>
      <p:ext uri="{BB962C8B-B14F-4D97-AF65-F5344CB8AC3E}">
        <p14:creationId xmlns:p14="http://schemas.microsoft.com/office/powerpoint/2010/main" xmlns="" val="105412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06090"/>
          </a:xfrm>
        </p:spPr>
        <p:txBody>
          <a:bodyPr/>
          <a:lstStyle/>
          <a:p>
            <a:r>
              <a:rPr lang="pt-BR" dirty="0" smtClean="0"/>
              <a:t>Ontem – 03/03/2016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340768"/>
            <a:ext cx="7059049" cy="389248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11560" y="5399638"/>
            <a:ext cx="18902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Fonte: O Estado de São Paulo 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xmlns="" val="35370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908720"/>
            <a:ext cx="5112568" cy="475252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627784" y="5662546"/>
            <a:ext cx="10839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Fonte: O Globo </a:t>
            </a:r>
            <a:endParaRPr lang="pt-BR" sz="11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116632"/>
            <a:ext cx="8229600" cy="63408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dirty="0" smtClean="0">
                <a:solidFill>
                  <a:srgbClr val="740000"/>
                </a:solidFill>
              </a:rPr>
              <a:t>Em Dezembro de 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53423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Ontem – 03/03/2016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3"/>
          </a:xfrm>
        </p:spPr>
        <p:txBody>
          <a:bodyPr/>
          <a:lstStyle/>
          <a:p>
            <a:r>
              <a:rPr lang="pt-BR" dirty="0" smtClean="0"/>
              <a:t>“Na </a:t>
            </a:r>
            <a:r>
              <a:rPr lang="pt-BR" dirty="0"/>
              <a:t>comparação com o quarto trimestre de 2014, a atividade econômica do país teve retração de 5,9%, em linha com a queda projetada</a:t>
            </a:r>
            <a:r>
              <a:rPr lang="pt-BR" dirty="0" smtClean="0"/>
              <a:t>.”</a:t>
            </a: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55576" y="3810526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Fonte: Valor Econômico 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330550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t-BR" dirty="0" smtClean="0"/>
              <a:t>Construindo o cenário atual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453955"/>
          </a:xfrm>
        </p:spPr>
        <p:txBody>
          <a:bodyPr/>
          <a:lstStyle/>
          <a:p>
            <a:r>
              <a:rPr lang="pt-BR" dirty="0" smtClean="0"/>
              <a:t>Desde 2008, ainda no Lula II, abandonamos o controle dos gastos públicos, começando o desarranjo das contas públicas que vivemos hoje.</a:t>
            </a:r>
          </a:p>
          <a:p>
            <a:r>
              <a:rPr lang="pt-BR" dirty="0" smtClean="0"/>
              <a:t>Para facilitar o descontrole, iniciamos o “desconto” de certas despesas públicas, para fins de calculo do superávit primário. </a:t>
            </a:r>
          </a:p>
          <a:p>
            <a:r>
              <a:rPr lang="pt-BR" dirty="0" smtClean="0"/>
              <a:t>O resultado conhecemos!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4391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" y="404664"/>
            <a:ext cx="9059566" cy="5328592"/>
          </a:xfrm>
          <a:prstGeom prst="rect">
            <a:avLst/>
          </a:prstGeom>
        </p:spPr>
      </p:pic>
      <p:cxnSp>
        <p:nvCxnSpPr>
          <p:cNvPr id="3" name="Conector reto 2"/>
          <p:cNvCxnSpPr/>
          <p:nvPr/>
        </p:nvCxnSpPr>
        <p:spPr>
          <a:xfrm>
            <a:off x="4499992" y="940078"/>
            <a:ext cx="0" cy="479317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4" name="Grupo 3"/>
          <p:cNvGrpSpPr/>
          <p:nvPr/>
        </p:nvGrpSpPr>
        <p:grpSpPr>
          <a:xfrm>
            <a:off x="4499992" y="1300698"/>
            <a:ext cx="3816424" cy="400110"/>
            <a:chOff x="8136817" y="764704"/>
            <a:chExt cx="4068031" cy="400110"/>
          </a:xfrm>
        </p:grpSpPr>
        <p:cxnSp>
          <p:nvCxnSpPr>
            <p:cNvPr id="5" name="Conector de seta reta 4"/>
            <p:cNvCxnSpPr/>
            <p:nvPr/>
          </p:nvCxnSpPr>
          <p:spPr>
            <a:xfrm>
              <a:off x="8136817" y="1164814"/>
              <a:ext cx="406803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CaixaDeTexto 5"/>
            <p:cNvSpPr txBox="1"/>
            <p:nvPr/>
          </p:nvSpPr>
          <p:spPr>
            <a:xfrm>
              <a:off x="8570880" y="764704"/>
              <a:ext cx="36171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Deterioração</a:t>
              </a:r>
              <a:r>
                <a:rPr lang="en-US" sz="2000" dirty="0" smtClean="0"/>
                <a:t> das </a:t>
              </a:r>
              <a:r>
                <a:rPr lang="en-US" sz="2000" dirty="0" err="1" smtClean="0"/>
                <a:t>Metas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Fiscais</a:t>
              </a:r>
              <a:endParaRPr lang="en-US" sz="2000" dirty="0"/>
            </a:p>
          </p:txBody>
        </p:sp>
      </p:grpSp>
      <p:cxnSp>
        <p:nvCxnSpPr>
          <p:cNvPr id="7" name="Conector reto 6"/>
          <p:cNvCxnSpPr/>
          <p:nvPr/>
        </p:nvCxnSpPr>
        <p:spPr>
          <a:xfrm>
            <a:off x="7020272" y="940078"/>
            <a:ext cx="0" cy="479317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9" name="Grupo 8"/>
          <p:cNvGrpSpPr/>
          <p:nvPr/>
        </p:nvGrpSpPr>
        <p:grpSpPr>
          <a:xfrm>
            <a:off x="4499992" y="4613066"/>
            <a:ext cx="2448272" cy="400110"/>
            <a:chOff x="4522148" y="1052736"/>
            <a:chExt cx="2592288" cy="400110"/>
          </a:xfrm>
        </p:grpSpPr>
        <p:cxnSp>
          <p:nvCxnSpPr>
            <p:cNvPr id="10" name="Conector de seta reta 9"/>
            <p:cNvCxnSpPr/>
            <p:nvPr/>
          </p:nvCxnSpPr>
          <p:spPr>
            <a:xfrm>
              <a:off x="4522148" y="1412776"/>
              <a:ext cx="259228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CaixaDeTexto 10"/>
            <p:cNvSpPr txBox="1"/>
            <p:nvPr/>
          </p:nvSpPr>
          <p:spPr>
            <a:xfrm>
              <a:off x="5519182" y="1052736"/>
              <a:ext cx="8422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Lula II</a:t>
              </a:r>
              <a:endParaRPr lang="en-US" sz="2000" dirty="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7020272" y="4613066"/>
            <a:ext cx="2016224" cy="400110"/>
            <a:chOff x="8028384" y="764704"/>
            <a:chExt cx="1085659" cy="400110"/>
          </a:xfrm>
        </p:grpSpPr>
        <p:cxnSp>
          <p:nvCxnSpPr>
            <p:cNvPr id="13" name="Conector de seta reta 12"/>
            <p:cNvCxnSpPr/>
            <p:nvPr/>
          </p:nvCxnSpPr>
          <p:spPr>
            <a:xfrm>
              <a:off x="8028384" y="1134036"/>
              <a:ext cx="100811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CaixaDeTexto 13"/>
            <p:cNvSpPr txBox="1"/>
            <p:nvPr/>
          </p:nvSpPr>
          <p:spPr>
            <a:xfrm>
              <a:off x="8325044" y="764704"/>
              <a:ext cx="7889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Dilma</a:t>
              </a:r>
              <a:endParaRPr lang="en-US" sz="2000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251520" y="5733256"/>
            <a:ext cx="13965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/>
              <a:t>Fonte: </a:t>
            </a:r>
            <a:r>
              <a:rPr lang="pt-BR" sz="1100" dirty="0" smtClean="0"/>
              <a:t>http:Ipeadata 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xmlns="" val="356092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Exacerbando</a:t>
            </a:r>
            <a:r>
              <a:rPr lang="en-US" dirty="0" smtClean="0"/>
              <a:t> o </a:t>
            </a:r>
            <a:r>
              <a:rPr lang="en-US" dirty="0" err="1" smtClean="0"/>
              <a:t>Descontrole</a:t>
            </a:r>
            <a:r>
              <a:rPr lang="en-US" dirty="0" smtClean="0"/>
              <a:t>:  </a:t>
            </a:r>
            <a:br>
              <a:rPr lang="en-US" dirty="0" smtClean="0"/>
            </a:br>
            <a:r>
              <a:rPr lang="en-US" dirty="0" smtClean="0"/>
              <a:t>Dilma I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3096345"/>
          </a:xfrm>
        </p:spPr>
        <p:txBody>
          <a:bodyPr/>
          <a:lstStyle/>
          <a:p>
            <a:r>
              <a:rPr lang="en-US" dirty="0" smtClean="0"/>
              <a:t>Dilma I </a:t>
            </a:r>
            <a:r>
              <a:rPr lang="en-US" dirty="0" err="1" smtClean="0"/>
              <a:t>deu</a:t>
            </a:r>
            <a:r>
              <a:rPr lang="en-US" dirty="0" smtClean="0"/>
              <a:t> </a:t>
            </a:r>
            <a:r>
              <a:rPr lang="en-US" dirty="0" err="1" smtClean="0"/>
              <a:t>prosseguimento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descontrole</a:t>
            </a:r>
            <a:r>
              <a:rPr lang="en-US" dirty="0" smtClean="0"/>
              <a:t> fiscal. </a:t>
            </a:r>
          </a:p>
          <a:p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mesmo</a:t>
            </a:r>
            <a:r>
              <a:rPr lang="en-US" dirty="0" smtClean="0"/>
              <a:t> tempo </a:t>
            </a:r>
            <a:r>
              <a:rPr lang="en-US" dirty="0" err="1" smtClean="0"/>
              <a:t>retomamos</a:t>
            </a:r>
            <a:r>
              <a:rPr lang="en-US" dirty="0" smtClean="0"/>
              <a:t> </a:t>
            </a:r>
            <a:r>
              <a:rPr lang="en-US" dirty="0" err="1" smtClean="0"/>
              <a:t>políticas</a:t>
            </a:r>
            <a:r>
              <a:rPr lang="en-US" dirty="0" smtClean="0"/>
              <a:t> das </a:t>
            </a:r>
            <a:r>
              <a:rPr lang="en-US" dirty="0" err="1" smtClean="0"/>
              <a:t>décadas</a:t>
            </a:r>
            <a:r>
              <a:rPr lang="en-US" dirty="0" smtClean="0"/>
              <a:t> de 70 e 80:</a:t>
            </a:r>
          </a:p>
          <a:p>
            <a:pPr lvl="2"/>
            <a:r>
              <a:rPr lang="en-US" dirty="0" err="1" smtClean="0"/>
              <a:t>Aumento</a:t>
            </a:r>
            <a:r>
              <a:rPr lang="en-US" dirty="0" smtClean="0"/>
              <a:t> da </a:t>
            </a:r>
            <a:r>
              <a:rPr lang="en-US" dirty="0" err="1"/>
              <a:t>i</a:t>
            </a:r>
            <a:r>
              <a:rPr lang="en-US" dirty="0" err="1" smtClean="0"/>
              <a:t>ntervenção</a:t>
            </a:r>
            <a:r>
              <a:rPr lang="en-US" dirty="0" smtClean="0"/>
              <a:t> </a:t>
            </a:r>
            <a:r>
              <a:rPr lang="en-US" dirty="0" err="1" smtClean="0"/>
              <a:t>estatal</a:t>
            </a:r>
            <a:endParaRPr lang="en-US" dirty="0" smtClean="0"/>
          </a:p>
          <a:p>
            <a:pPr lvl="2"/>
            <a:r>
              <a:rPr lang="en-US" dirty="0" err="1" smtClean="0"/>
              <a:t>Aumento</a:t>
            </a:r>
            <a:r>
              <a:rPr lang="en-US" dirty="0" smtClean="0"/>
              <a:t> da </a:t>
            </a:r>
            <a:r>
              <a:rPr lang="en-US" dirty="0" err="1" smtClean="0"/>
              <a:t>proteção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331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1403</Words>
  <Application>Microsoft Office PowerPoint</Application>
  <PresentationFormat>Apresentação na tela (4:3)</PresentationFormat>
  <Paragraphs>155</Paragraphs>
  <Slides>34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Tema do Office</vt:lpstr>
      <vt:lpstr>Arilton Teixeira arilton@fucape.br AMEA – Março/2016</vt:lpstr>
      <vt:lpstr>Introdução</vt:lpstr>
      <vt:lpstr>Slide 3</vt:lpstr>
      <vt:lpstr>Ontem – 03/03/2016</vt:lpstr>
      <vt:lpstr>Slide 5</vt:lpstr>
      <vt:lpstr>Ontem – 03/03/2016</vt:lpstr>
      <vt:lpstr>Construindo o cenário atual</vt:lpstr>
      <vt:lpstr>Slide 8</vt:lpstr>
      <vt:lpstr>Exacerbando o Descontrole:   Dilma I</vt:lpstr>
      <vt:lpstr>Nova Matriz Econômica</vt:lpstr>
      <vt:lpstr>Slide 11</vt:lpstr>
      <vt:lpstr>Dilma I:  aumento da intervenção estatal </vt:lpstr>
      <vt:lpstr>Dilma I:  aumento da intervenção estatal </vt:lpstr>
      <vt:lpstr>Slide 14</vt:lpstr>
      <vt:lpstr>Slide 15</vt:lpstr>
      <vt:lpstr>Slide 16</vt:lpstr>
      <vt:lpstr>Slide 17</vt:lpstr>
      <vt:lpstr>Ontem</vt:lpstr>
      <vt:lpstr>Cenários: crescimento e estabilidade</vt:lpstr>
      <vt:lpstr>Cenários: crescimento e estabilidade</vt:lpstr>
      <vt:lpstr>Slide 21</vt:lpstr>
      <vt:lpstr>Slide 22</vt:lpstr>
      <vt:lpstr>Um pouco do ES</vt:lpstr>
      <vt:lpstr>A Economia so ES</vt:lpstr>
      <vt:lpstr>Slide 25</vt:lpstr>
      <vt:lpstr>Slide 26</vt:lpstr>
      <vt:lpstr>Atual Crise e o ES</vt:lpstr>
      <vt:lpstr>Barreiras ao Crescimento </vt:lpstr>
      <vt:lpstr>Fundamentos para o crescimento</vt:lpstr>
      <vt:lpstr>Receita gera gasto!!!</vt:lpstr>
      <vt:lpstr>Não fazer ajuste fiscal ajuda os pobres?</vt:lpstr>
      <vt:lpstr>Conclusões</vt:lpstr>
      <vt:lpstr>Slide 33</vt:lpstr>
      <vt:lpstr>Obrigado!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Kemel Mellen Neves Melo</dc:creator>
  <cp:lastModifiedBy>Particular</cp:lastModifiedBy>
  <cp:revision>76</cp:revision>
  <dcterms:created xsi:type="dcterms:W3CDTF">2012-03-30T18:48:53Z</dcterms:created>
  <dcterms:modified xsi:type="dcterms:W3CDTF">2016-03-09T17:15:17Z</dcterms:modified>
</cp:coreProperties>
</file>