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8" r:id="rId1"/>
    <p:sldMasterId id="2147493934" r:id="rId2"/>
  </p:sldMasterIdLst>
  <p:notesMasterIdLst>
    <p:notesMasterId r:id="rId19"/>
  </p:notesMasterIdLst>
  <p:handoutMasterIdLst>
    <p:handoutMasterId r:id="rId20"/>
  </p:handoutMasterIdLst>
  <p:sldIdLst>
    <p:sldId id="3970" r:id="rId3"/>
    <p:sldId id="3993" r:id="rId4"/>
    <p:sldId id="3991" r:id="rId5"/>
    <p:sldId id="3988" r:id="rId6"/>
    <p:sldId id="3989" r:id="rId7"/>
    <p:sldId id="3990" r:id="rId8"/>
    <p:sldId id="3994" r:id="rId9"/>
    <p:sldId id="3963" r:id="rId10"/>
    <p:sldId id="3995" r:id="rId11"/>
    <p:sldId id="3996" r:id="rId12"/>
    <p:sldId id="3997" r:id="rId13"/>
    <p:sldId id="3998" r:id="rId14"/>
    <p:sldId id="3999" r:id="rId15"/>
    <p:sldId id="4000" r:id="rId16"/>
    <p:sldId id="4002" r:id="rId17"/>
    <p:sldId id="3982" r:id="rId18"/>
  </p:sldIdLst>
  <p:sldSz cx="9144000" cy="6858000" type="screen4x3"/>
  <p:notesSz cx="6669088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27">
          <p15:clr>
            <a:srgbClr val="A4A3A4"/>
          </p15:clr>
        </p15:guide>
        <p15:guide id="2" orient="horz" pos="3793">
          <p15:clr>
            <a:srgbClr val="A4A3A4"/>
          </p15:clr>
        </p15:guide>
        <p15:guide id="3" orient="horz" pos="845">
          <p15:clr>
            <a:srgbClr val="A4A3A4"/>
          </p15:clr>
        </p15:guide>
        <p15:guide id="4" orient="horz" pos="1207">
          <p15:clr>
            <a:srgbClr val="A4A3A4"/>
          </p15:clr>
        </p15:guide>
        <p15:guide id="5" orient="horz" pos="1434">
          <p15:clr>
            <a:srgbClr val="A4A3A4"/>
          </p15:clr>
        </p15:guide>
        <p15:guide id="6" orient="horz" pos="4156">
          <p15:clr>
            <a:srgbClr val="A4A3A4"/>
          </p15:clr>
        </p15:guide>
        <p15:guide id="7" pos="5692">
          <p15:clr>
            <a:srgbClr val="A4A3A4"/>
          </p15:clr>
        </p15:guide>
        <p15:guide id="8" pos="68">
          <p15:clr>
            <a:srgbClr val="A4A3A4"/>
          </p15:clr>
        </p15:guide>
        <p15:guide id="9" pos="295">
          <p15:clr>
            <a:srgbClr val="A4A3A4"/>
          </p15:clr>
        </p15:guide>
        <p15:guide id="10" pos="2880">
          <p15:clr>
            <a:srgbClr val="A4A3A4"/>
          </p15:clr>
        </p15:guide>
        <p15:guide id="11" pos="4740">
          <p15:clr>
            <a:srgbClr val="A4A3A4"/>
          </p15:clr>
        </p15:guide>
        <p15:guide id="12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te" initials="T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9BCA"/>
    <a:srgbClr val="0099C9"/>
    <a:srgbClr val="0000FF"/>
    <a:srgbClr val="008000"/>
    <a:srgbClr val="FF0000"/>
    <a:srgbClr val="339933"/>
    <a:srgbClr val="008080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9" autoAdjust="0"/>
    <p:restoredTop sz="99512" autoAdjust="0"/>
  </p:normalViewPr>
  <p:slideViewPr>
    <p:cSldViewPr>
      <p:cViewPr varScale="1">
        <p:scale>
          <a:sx n="73" d="100"/>
          <a:sy n="73" d="100"/>
        </p:scale>
        <p:origin x="-492" y="-108"/>
      </p:cViewPr>
      <p:guideLst>
        <p:guide orient="horz" pos="527"/>
        <p:guide orient="horz" pos="3793"/>
        <p:guide orient="horz" pos="845"/>
        <p:guide orient="horz" pos="1207"/>
        <p:guide orient="horz" pos="1434"/>
        <p:guide orient="horz" pos="4156"/>
        <p:guide pos="5692"/>
        <p:guide pos="68"/>
        <p:guide pos="295"/>
        <p:guide pos="2880"/>
        <p:guide pos="4740"/>
        <p:guide pos="3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10"/>
    </p:cViewPr>
  </p:sorterViewPr>
  <p:notesViewPr>
    <p:cSldViewPr>
      <p:cViewPr varScale="1">
        <p:scale>
          <a:sx n="47" d="100"/>
          <a:sy n="47" d="100"/>
        </p:scale>
        <p:origin x="-2970" y="-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137" cy="497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31" tIns="45365" rIns="90731" bIns="45365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461" y="1"/>
            <a:ext cx="2890137" cy="497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31" tIns="45365" rIns="90731" bIns="45365" numCol="1" anchor="t" anchorCtr="0" compatLnSpc="1">
            <a:prstTxWarp prst="textNoShape">
              <a:avLst/>
            </a:prstTxWarp>
          </a:bodyPr>
          <a:lstStyle>
            <a:lvl1pPr algn="r">
              <a:defRPr sz="11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6"/>
            <a:ext cx="2890137" cy="497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31" tIns="45365" rIns="90731" bIns="45365" numCol="1" anchor="b" anchorCtr="0" compatLnSpc="1">
            <a:prstTxWarp prst="textNoShape">
              <a:avLst/>
            </a:prstTxWarp>
          </a:bodyPr>
          <a:lstStyle>
            <a:lvl1pPr>
              <a:defRPr sz="11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461" y="9427766"/>
            <a:ext cx="2890137" cy="497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31" tIns="45365" rIns="90731" bIns="45365" numCol="1" anchor="b" anchorCtr="0" compatLnSpc="1">
            <a:prstTxWarp prst="textNoShape">
              <a:avLst/>
            </a:prstTxWarp>
          </a:bodyPr>
          <a:lstStyle>
            <a:lvl1pPr algn="r">
              <a:defRPr sz="11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1F5C35-54A9-42F4-89FF-49CD871D4F3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7935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137" cy="497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31" tIns="45365" rIns="90731" bIns="45365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461" y="1"/>
            <a:ext cx="2890137" cy="497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31" tIns="45365" rIns="90731" bIns="45365" numCol="1" anchor="t" anchorCtr="0" compatLnSpc="1">
            <a:prstTxWarp prst="textNoShape">
              <a:avLst/>
            </a:prstTxWarp>
          </a:bodyPr>
          <a:lstStyle>
            <a:lvl1pPr algn="r">
              <a:defRPr sz="11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11" y="4717732"/>
            <a:ext cx="5335867" cy="44636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31" tIns="45365" rIns="90731" bIns="453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6"/>
            <a:ext cx="2890137" cy="497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31" tIns="45365" rIns="90731" bIns="45365" numCol="1" anchor="b" anchorCtr="0" compatLnSpc="1">
            <a:prstTxWarp prst="textNoShape">
              <a:avLst/>
            </a:prstTxWarp>
          </a:bodyPr>
          <a:lstStyle>
            <a:lvl1pPr>
              <a:defRPr sz="11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461" y="9427766"/>
            <a:ext cx="2890137" cy="497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31" tIns="45365" rIns="90731" bIns="45365" numCol="1" anchor="b" anchorCtr="0" compatLnSpc="1">
            <a:prstTxWarp prst="textNoShape">
              <a:avLst/>
            </a:prstTxWarp>
          </a:bodyPr>
          <a:lstStyle>
            <a:lvl1pPr algn="r">
              <a:defRPr sz="11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E64267-7F87-4A91-910C-2D0E1F0BE69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7456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- Por que o transporte público é uma das prioridades para eles?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	- Pois temos um histórico de crescimento que não comporta o acúmulo de veículos em muitas regiões: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2060"/>
                </a:solidFill>
              </a:rPr>
              <a:t>Crescimento população x Crescimento de frota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2060"/>
                </a:solidFill>
              </a:rPr>
              <a:t>5 municípios = uma só cidade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1,6 milhão de habitantes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2060"/>
                </a:solidFill>
              </a:rPr>
              <a:t>Ilha / continente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2060"/>
                </a:solidFill>
              </a:rPr>
              <a:t>Restrições viárias x queda de qualidade dos serviços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717BF0-1462-475D-8938-EF902CA02E94}" type="slidenum">
              <a:rPr lang="pt-BR">
                <a:solidFill>
                  <a:srgbClr val="000000"/>
                </a:solidFill>
              </a:rPr>
              <a:pPr eaLnBrk="1" hangingPunct="1"/>
              <a:t>1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14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AAD7B7-F797-4D65-A231-157668A05F6B}" type="slidenum">
              <a:rPr lang="pt-BR" altLang="pt-BR"/>
              <a:pPr eaLnBrk="1" hangingPunct="1"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4950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BD40FC-182B-4154-93D5-26002935CAA6}" type="slidenum">
              <a:rPr lang="pt-BR" altLang="pt-BR"/>
              <a:pPr eaLnBrk="1" hangingPunct="1"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8475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C597E2-9BEB-4C49-B51A-57D2E5961328}" type="slidenum">
              <a:rPr lang="pt-BR" altLang="pt-BR"/>
              <a:pPr eaLnBrk="1" hangingPunct="1"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55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3B8AD4-47AB-4AD6-BECF-3A61E03C4891}" type="slidenum">
              <a:rPr lang="pt-BR" altLang="pt-BR"/>
              <a:pPr eaLnBrk="1" hangingPunct="1"/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5292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675166-2783-49F1-863A-DE376DD615D8}" type="slidenum">
              <a:rPr lang="pt-BR" altLang="pt-BR"/>
              <a:pPr eaLnBrk="1" hangingPunct="1"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3517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675166-2783-49F1-863A-DE376DD615D8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903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- Por que o transporte público é uma das prioridades para eles?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	- Pois temos um histórico de crescimento que não comporta o acúmulo de veículos em muitas regiões: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2060"/>
                </a:solidFill>
              </a:rPr>
              <a:t>Crescimento população x Crescimento de frota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2060"/>
                </a:solidFill>
              </a:rPr>
              <a:t>5 municípios = uma só cidade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1,6 milhão de habitantes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2060"/>
                </a:solidFill>
              </a:rPr>
              <a:t>Ilha / continente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2060"/>
                </a:solidFill>
              </a:rPr>
              <a:t>Restrições viárias x queda de qualidade dos serviços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717BF0-1462-475D-8938-EF902CA02E94}" type="slidenum">
              <a:rPr lang="pt-BR">
                <a:solidFill>
                  <a:srgbClr val="000000"/>
                </a:solidFill>
              </a:rPr>
              <a:pPr eaLnBrk="1" hangingPunct="1"/>
              <a:t>2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5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F5612B-4641-428C-903A-A83C1A5CB683}" type="slidenum">
              <a:rPr lang="pt-BR"/>
              <a:pPr eaLnBrk="1" hangingPunct="1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066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F5612B-4641-428C-903A-A83C1A5CB683}" type="slidenum">
              <a:rPr lang="pt-BR"/>
              <a:pPr eaLnBrk="1" hangingPunct="1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417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F5612B-4641-428C-903A-A83C1A5CB683}" type="slidenum">
              <a:rPr lang="pt-BR"/>
              <a:pPr eaLnBrk="1" hangingPunct="1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33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F5612B-4641-428C-903A-A83C1A5CB683}" type="slidenum">
              <a:rPr lang="pt-BR"/>
              <a:pPr eaLnBrk="1" hangingPunct="1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055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- Por que o transporte público é uma das prioridades para eles?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	- Pois temos um histórico de crescimento que não comporta o acúmulo de veículos em muitas regiões: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2060"/>
                </a:solidFill>
              </a:rPr>
              <a:t>Crescimento população x Crescimento de frota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2060"/>
                </a:solidFill>
              </a:rPr>
              <a:t>5 municípios = uma só cidade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1,6 milhão de habitantes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2060"/>
                </a:solidFill>
              </a:rPr>
              <a:t>Ilha / continente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2060"/>
                </a:solidFill>
              </a:rPr>
              <a:t>Restrições viárias x queda de qualidade dos serviços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717BF0-1462-475D-8938-EF902CA02E94}" type="slidenum">
              <a:rPr lang="pt-BR">
                <a:solidFill>
                  <a:srgbClr val="000000"/>
                </a:solidFill>
              </a:rPr>
              <a:pPr eaLnBrk="1" hangingPunct="1"/>
              <a:t>7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38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078473-0A7A-44D1-B7F1-677EAD05C9B1}" type="slidenum">
              <a:rPr lang="pt-BR">
                <a:solidFill>
                  <a:srgbClr val="000000"/>
                </a:solidFill>
              </a:rPr>
              <a:pPr eaLnBrk="1" hangingPunct="1"/>
              <a:t>8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28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835038-98FE-4B28-B89C-94112184F315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786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91C1A-F5C3-410C-A6A7-4B4C45388ED8}" type="datetimeFigureOut">
              <a:rPr lang="pt-BR"/>
              <a:pPr>
                <a:defRPr/>
              </a:pPr>
              <a:t>19/05/2015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C9A9-113A-4327-8D94-1FB62E5C773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1293-CE50-4FA2-AB02-C50AF732A531}" type="datetimeFigureOut">
              <a:rPr lang="pt-BR"/>
              <a:pPr>
                <a:defRPr/>
              </a:pPr>
              <a:t>19/05/2015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BC0F-83E5-4C4B-8686-7250444006E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CF622-C473-463D-BA92-1913B2A279AB}" type="datetimeFigureOut">
              <a:rPr lang="pt-BR"/>
              <a:pPr>
                <a:defRPr/>
              </a:pPr>
              <a:t>19/05/2015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F942E-BEA5-461C-A9E0-BD3DF2B4999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02CAD-FA9B-4D40-AD45-D595F59A157F}" type="datetimeFigureOut">
              <a:rPr lang="pt-BR"/>
              <a:pPr>
                <a:defRPr/>
              </a:pPr>
              <a:t>19/05/2015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F1283-2F7B-400C-B9C4-A857551B6A9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8E9D9-7E9E-4499-B240-C76DA2A6822E}" type="datetimeFigureOut">
              <a:rPr lang="pt-BR"/>
              <a:pPr>
                <a:defRPr/>
              </a:pPr>
              <a:t>19/05/2015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3FA32-DDF1-40B3-A9DF-6F3C4DBE81A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F7A37-1360-4DCA-9A6D-C0768CC7D6F2}" type="datetimeFigureOut">
              <a:rPr lang="pt-BR"/>
              <a:pPr>
                <a:defRPr/>
              </a:pPr>
              <a:t>19/05/2015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613D3C-AC4B-423F-A202-9A59F26E6BF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53544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5702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B72A2-396D-4244-B51C-B458E1AD3E34}" type="datetimeFigureOut">
              <a:rPr lang="pt-BR"/>
              <a:pPr>
                <a:defRPr/>
              </a:pPr>
              <a:t>19/05/2015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209B0-8FF2-4F90-9A87-0953D865190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DC5C2-A48C-480E-8938-F442A3735C81}" type="datetimeFigureOut">
              <a:rPr lang="pt-BR"/>
              <a:pPr>
                <a:defRPr/>
              </a:pPr>
              <a:t>19/05/2015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66BB6-CD2F-44A7-897D-004E2519F70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58894-16D4-4905-8577-D24653BEEE19}" type="datetimeFigureOut">
              <a:rPr lang="pt-BR"/>
              <a:pPr>
                <a:defRPr/>
              </a:pPr>
              <a:t>19/05/2015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3D866-140A-4523-9D53-B4E4F61008C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94C42-7F67-49AA-9B65-CA5A4A91CBE3}" type="datetimeFigureOut">
              <a:rPr lang="pt-BR"/>
              <a:pPr>
                <a:defRPr/>
              </a:pPr>
              <a:t>19/05/2015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1ED72-8132-4981-A0DB-900DE5487C9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63D4E-3D7D-429F-901C-2DA613238E2A}" type="datetimeFigureOut">
              <a:rPr lang="pt-BR"/>
              <a:pPr>
                <a:defRPr/>
              </a:pPr>
              <a:t>19/05/2015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3376C-B880-4C1A-B10A-4BE5804A63F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FCDCC-F440-4C23-B2F4-6F08F53A52FE}" type="datetimeFigureOut">
              <a:rPr lang="pt-BR"/>
              <a:pPr>
                <a:defRPr/>
              </a:pPr>
              <a:t>19/05/2015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5ACFF-FFD7-456E-B96C-62F2B3C0FBB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8696" r:id="rId1"/>
    <p:sldLayoutId id="2147498710" r:id="rId2"/>
    <p:sldLayoutId id="2147498711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CAD854-B3EB-4D76-9F95-950F2C70E71B}" type="datetimeFigureOut">
              <a:rPr lang="pt-BR"/>
              <a:pPr>
                <a:defRPr/>
              </a:pPr>
              <a:t>19/05/2015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96C67-ECD5-414B-A6FC-A089EF68AAF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698" r:id="rId1"/>
    <p:sldLayoutId id="2147498699" r:id="rId2"/>
    <p:sldLayoutId id="2147498700" r:id="rId3"/>
    <p:sldLayoutId id="2147498701" r:id="rId4"/>
    <p:sldLayoutId id="2147498702" r:id="rId5"/>
    <p:sldLayoutId id="2147498703" r:id="rId6"/>
    <p:sldLayoutId id="2147498704" r:id="rId7"/>
    <p:sldLayoutId id="2147498705" r:id="rId8"/>
    <p:sldLayoutId id="2147498706" r:id="rId9"/>
    <p:sldLayoutId id="2147498707" r:id="rId10"/>
    <p:sldLayoutId id="214749870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agem 51" descr="S3_pipoca_V2_Rafa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3149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\\SOAP-PROD\Historico\Criacao\Clientes\Secretaria do Espírito Santo\PNG\S3_pipoca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4" b="5397"/>
          <a:stretch>
            <a:fillRect/>
          </a:stretch>
        </p:blipFill>
        <p:spPr bwMode="auto">
          <a:xfrm>
            <a:off x="0" y="2074863"/>
            <a:ext cx="91440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tângulo 23"/>
          <p:cNvSpPr>
            <a:spLocks noChangeArrowheads="1"/>
          </p:cNvSpPr>
          <p:nvPr/>
        </p:nvSpPr>
        <p:spPr bwMode="auto">
          <a:xfrm>
            <a:off x="2267744" y="116632"/>
            <a:ext cx="6658769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Aft>
                <a:spcPts val="600"/>
              </a:spcAft>
            </a:pPr>
            <a:r>
              <a:rPr lang="pt-BR" sz="4400" dirty="0" smtClean="0">
                <a:solidFill>
                  <a:srgbClr val="F9A517"/>
                </a:solidFill>
                <a:latin typeface="Century Gothic" panose="020B0502020202020204" pitchFamily="34" charset="0"/>
              </a:rPr>
              <a:t>Infraestrutura Rodoviária Região de Aracruz</a:t>
            </a:r>
            <a:endParaRPr lang="pt-BR" sz="4400" dirty="0">
              <a:solidFill>
                <a:srgbClr val="F9A51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52"/>
          <p:cNvGrpSpPr>
            <a:grpSpLocks/>
          </p:cNvGrpSpPr>
          <p:nvPr/>
        </p:nvGrpSpPr>
        <p:grpSpPr bwMode="auto">
          <a:xfrm>
            <a:off x="0" y="2074862"/>
            <a:ext cx="7884368" cy="4413251"/>
            <a:chOff x="-6157192" y="1785938"/>
            <a:chExt cx="4429125" cy="5072062"/>
          </a:xfrm>
        </p:grpSpPr>
        <p:pic>
          <p:nvPicPr>
            <p:cNvPr id="14391" name="Picture 22" descr="\\SOAP-PROD\Historico\Criacao\Clientes\Secretaria do Espírito Santo\PNG\S3_pipoc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45" r="44376"/>
            <a:stretch>
              <a:fillRect/>
            </a:stretch>
          </p:blipFill>
          <p:spPr bwMode="auto">
            <a:xfrm>
              <a:off x="-6157192" y="1785938"/>
              <a:ext cx="4429125" cy="507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92" name="Retângulo 23"/>
            <p:cNvSpPr>
              <a:spLocks noChangeArrowheads="1"/>
            </p:cNvSpPr>
            <p:nvPr/>
          </p:nvSpPr>
          <p:spPr bwMode="auto">
            <a:xfrm>
              <a:off x="-6030639" y="2901118"/>
              <a:ext cx="3574451" cy="2486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pt-BR" sz="4800" dirty="0" smtClean="0">
                  <a:solidFill>
                    <a:srgbClr val="00A3CE"/>
                  </a:solidFill>
                  <a:latin typeface="Century Gothic" panose="020B0502020202020204" pitchFamily="34" charset="0"/>
                </a:rPr>
                <a:t>95</a:t>
              </a:r>
              <a:r>
                <a:rPr lang="pt-BR" sz="4800" b="1" dirty="0" smtClean="0">
                  <a:solidFill>
                    <a:srgbClr val="00A3CE"/>
                  </a:solidFill>
                  <a:latin typeface="Century Gothic" panose="020B0502020202020204" pitchFamily="34" charset="0"/>
                </a:rPr>
                <a:t> milhões</a:t>
              </a:r>
            </a:p>
            <a:p>
              <a:pPr algn="ctr" eaLnBrk="1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pt-BR" sz="4800" dirty="0" smtClean="0">
                  <a:solidFill>
                    <a:srgbClr val="00A3CE"/>
                  </a:solidFill>
                  <a:latin typeface="Century Gothic" panose="020B0502020202020204" pitchFamily="34" charset="0"/>
                </a:rPr>
                <a:t>em 498 km de rodovias</a:t>
              </a:r>
              <a:endParaRPr lang="pt-BR" sz="4800" b="1" dirty="0">
                <a:solidFill>
                  <a:srgbClr val="00A3CE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270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Imagem 12" descr="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214313"/>
            <a:ext cx="738346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r="64175"/>
          <a:stretch>
            <a:fillRect/>
          </a:stretch>
        </p:blipFill>
        <p:spPr bwMode="auto">
          <a:xfrm>
            <a:off x="-11906" y="-7939"/>
            <a:ext cx="3276600" cy="685800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tângulo 7"/>
          <p:cNvSpPr/>
          <p:nvPr/>
        </p:nvSpPr>
        <p:spPr>
          <a:xfrm>
            <a:off x="1290638" y="-357188"/>
            <a:ext cx="7853362" cy="1857376"/>
          </a:xfrm>
          <a:custGeom>
            <a:avLst/>
            <a:gdLst>
              <a:gd name="connsiteX0" fmla="*/ 0 w 7453882"/>
              <a:gd name="connsiteY0" fmla="*/ 0 h 1800200"/>
              <a:gd name="connsiteX1" fmla="*/ 7453882 w 7453882"/>
              <a:gd name="connsiteY1" fmla="*/ 0 h 1800200"/>
              <a:gd name="connsiteX2" fmla="*/ 7453882 w 7453882"/>
              <a:gd name="connsiteY2" fmla="*/ 1800200 h 1800200"/>
              <a:gd name="connsiteX3" fmla="*/ 0 w 7453882"/>
              <a:gd name="connsiteY3" fmla="*/ 1800200 h 1800200"/>
              <a:gd name="connsiteX4" fmla="*/ 0 w 7453882"/>
              <a:gd name="connsiteY4" fmla="*/ 0 h 1800200"/>
              <a:gd name="connsiteX0" fmla="*/ 0 w 7853932"/>
              <a:gd name="connsiteY0" fmla="*/ 0 h 1800200"/>
              <a:gd name="connsiteX1" fmla="*/ 7853932 w 7853932"/>
              <a:gd name="connsiteY1" fmla="*/ 0 h 1800200"/>
              <a:gd name="connsiteX2" fmla="*/ 7853932 w 7853932"/>
              <a:gd name="connsiteY2" fmla="*/ 1800200 h 1800200"/>
              <a:gd name="connsiteX3" fmla="*/ 400050 w 7853932"/>
              <a:gd name="connsiteY3" fmla="*/ 1800200 h 1800200"/>
              <a:gd name="connsiteX4" fmla="*/ 0 w 7853932"/>
              <a:gd name="connsiteY4" fmla="*/ 0 h 1800200"/>
              <a:gd name="connsiteX0" fmla="*/ 0 w 7853932"/>
              <a:gd name="connsiteY0" fmla="*/ 0 h 1857350"/>
              <a:gd name="connsiteX1" fmla="*/ 7853932 w 7853932"/>
              <a:gd name="connsiteY1" fmla="*/ 0 h 1857350"/>
              <a:gd name="connsiteX2" fmla="*/ 7853932 w 7853932"/>
              <a:gd name="connsiteY2" fmla="*/ 1800200 h 1857350"/>
              <a:gd name="connsiteX3" fmla="*/ 438150 w 7853932"/>
              <a:gd name="connsiteY3" fmla="*/ 1857350 h 1857350"/>
              <a:gd name="connsiteX4" fmla="*/ 0 w 7853932"/>
              <a:gd name="connsiteY4" fmla="*/ 0 h 18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3932" h="1857350">
                <a:moveTo>
                  <a:pt x="0" y="0"/>
                </a:moveTo>
                <a:lnTo>
                  <a:pt x="7853932" y="0"/>
                </a:lnTo>
                <a:lnTo>
                  <a:pt x="7853932" y="1800200"/>
                </a:lnTo>
                <a:lnTo>
                  <a:pt x="438150" y="18573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6" t="80450"/>
          <a:stretch>
            <a:fillRect/>
          </a:stretch>
        </p:blipFill>
        <p:spPr bwMode="auto">
          <a:xfrm>
            <a:off x="-107950" y="5300663"/>
            <a:ext cx="935831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8653463" y="1168400"/>
            <a:ext cx="617537" cy="5878513"/>
          </a:xfrm>
          <a:custGeom>
            <a:avLst/>
            <a:gdLst>
              <a:gd name="connsiteX0" fmla="*/ 0 w 1856259"/>
              <a:gd name="connsiteY0" fmla="*/ 0 h 5308128"/>
              <a:gd name="connsiteX1" fmla="*/ 1856259 w 1856259"/>
              <a:gd name="connsiteY1" fmla="*/ 0 h 5308128"/>
              <a:gd name="connsiteX2" fmla="*/ 1856259 w 1856259"/>
              <a:gd name="connsiteY2" fmla="*/ 5308128 h 5308128"/>
              <a:gd name="connsiteX3" fmla="*/ 0 w 1856259"/>
              <a:gd name="connsiteY3" fmla="*/ 5308128 h 5308128"/>
              <a:gd name="connsiteX4" fmla="*/ 0 w 1856259"/>
              <a:gd name="connsiteY4" fmla="*/ 0 h 5308128"/>
              <a:gd name="connsiteX0" fmla="*/ 0 w 1856259"/>
              <a:gd name="connsiteY0" fmla="*/ 0 h 5670078"/>
              <a:gd name="connsiteX1" fmla="*/ 1856259 w 1856259"/>
              <a:gd name="connsiteY1" fmla="*/ 0 h 5670078"/>
              <a:gd name="connsiteX2" fmla="*/ 1856259 w 1856259"/>
              <a:gd name="connsiteY2" fmla="*/ 5308128 h 5670078"/>
              <a:gd name="connsiteX3" fmla="*/ 495300 w 1856259"/>
              <a:gd name="connsiteY3" fmla="*/ 5670078 h 5670078"/>
              <a:gd name="connsiteX4" fmla="*/ 0 w 1856259"/>
              <a:gd name="connsiteY4" fmla="*/ 0 h 5670078"/>
              <a:gd name="connsiteX0" fmla="*/ 0 w 1875309"/>
              <a:gd name="connsiteY0" fmla="*/ 114300 h 5670078"/>
              <a:gd name="connsiteX1" fmla="*/ 1875309 w 1875309"/>
              <a:gd name="connsiteY1" fmla="*/ 0 h 5670078"/>
              <a:gd name="connsiteX2" fmla="*/ 1875309 w 1875309"/>
              <a:gd name="connsiteY2" fmla="*/ 5308128 h 5670078"/>
              <a:gd name="connsiteX3" fmla="*/ 514350 w 1875309"/>
              <a:gd name="connsiteY3" fmla="*/ 5670078 h 5670078"/>
              <a:gd name="connsiteX4" fmla="*/ 0 w 1875309"/>
              <a:gd name="connsiteY4" fmla="*/ 114300 h 5670078"/>
              <a:gd name="connsiteX0" fmla="*/ 0 w 1875309"/>
              <a:gd name="connsiteY0" fmla="*/ 171450 h 5727228"/>
              <a:gd name="connsiteX1" fmla="*/ 598959 w 1875309"/>
              <a:gd name="connsiteY1" fmla="*/ 0 h 5727228"/>
              <a:gd name="connsiteX2" fmla="*/ 1875309 w 1875309"/>
              <a:gd name="connsiteY2" fmla="*/ 5365278 h 5727228"/>
              <a:gd name="connsiteX3" fmla="*/ 514350 w 1875309"/>
              <a:gd name="connsiteY3" fmla="*/ 5727228 h 5727228"/>
              <a:gd name="connsiteX4" fmla="*/ 0 w 1875309"/>
              <a:gd name="connsiteY4" fmla="*/ 171450 h 5727228"/>
              <a:gd name="connsiteX0" fmla="*/ 0 w 618009"/>
              <a:gd name="connsiteY0" fmla="*/ 171450 h 5879628"/>
              <a:gd name="connsiteX1" fmla="*/ 598959 w 618009"/>
              <a:gd name="connsiteY1" fmla="*/ 0 h 5879628"/>
              <a:gd name="connsiteX2" fmla="*/ 618009 w 618009"/>
              <a:gd name="connsiteY2" fmla="*/ 5879628 h 5879628"/>
              <a:gd name="connsiteX3" fmla="*/ 514350 w 618009"/>
              <a:gd name="connsiteY3" fmla="*/ 5727228 h 5879628"/>
              <a:gd name="connsiteX4" fmla="*/ 0 w 618009"/>
              <a:gd name="connsiteY4" fmla="*/ 171450 h 587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009" h="5879628">
                <a:moveTo>
                  <a:pt x="0" y="171450"/>
                </a:moveTo>
                <a:lnTo>
                  <a:pt x="598959" y="0"/>
                </a:lnTo>
                <a:lnTo>
                  <a:pt x="618009" y="5879628"/>
                </a:lnTo>
                <a:lnTo>
                  <a:pt x="514350" y="5727228"/>
                </a:lnTo>
                <a:lnTo>
                  <a:pt x="0" y="1714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714500" y="214313"/>
            <a:ext cx="7021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4000" b="1">
                <a:solidFill>
                  <a:schemeClr val="bg1"/>
                </a:solidFill>
              </a:rPr>
              <a:t>Anel Rodoviário de Aracruz</a:t>
            </a:r>
            <a:endParaRPr lang="pt-BR" altLang="pt-BR" sz="4000" b="1">
              <a:solidFill>
                <a:schemeClr val="bg1"/>
              </a:solidFill>
              <a:latin typeface="Calibri 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73805"/>
              </p:ext>
            </p:extLst>
          </p:nvPr>
        </p:nvGraphicFramePr>
        <p:xfrm>
          <a:off x="395288" y="5516563"/>
          <a:ext cx="8640762" cy="12795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6337"/>
                <a:gridCol w="4824425"/>
              </a:tblGrid>
              <a:tr h="314486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u="none" strike="noStrike" dirty="0" smtClean="0">
                          <a:solidFill>
                            <a:schemeClr val="bg1"/>
                          </a:solidFill>
                        </a:rPr>
                        <a:t>ES-257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3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</a:rPr>
                        <a:t>Características: 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30" marB="0"/>
                </a:tc>
              </a:tr>
              <a:tr h="3360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Tempo de Execução: </a:t>
                      </a:r>
                      <a:r>
                        <a:rPr lang="pt-BR" sz="200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540</a:t>
                      </a:r>
                      <a:r>
                        <a:rPr lang="pt-BR" sz="200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dias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3" marR="9525" marT="9530" marB="0" anchor="ctr"/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Implantação</a:t>
                      </a:r>
                      <a:r>
                        <a:rPr lang="pt-BR" sz="2000" u="none" strike="noStrike" baseline="0" dirty="0" smtClean="0">
                          <a:solidFill>
                            <a:schemeClr val="bg1"/>
                          </a:solidFill>
                        </a:rPr>
                        <a:t> e Pavimentação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, n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ovas interseções com as ES-257, ES-456 e ES-124, faixas de múltiplo uso.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30" marB="0"/>
                </a:tc>
              </a:tr>
              <a:tr h="3144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Extensão:  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29,7 </a:t>
                      </a:r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Km 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3" marR="9525" marT="953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44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Investimento:  </a:t>
                      </a:r>
                      <a:r>
                        <a:rPr lang="pt-B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R$ 1.786.933,70 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3" marR="9525" marT="953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0114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9" name="Imagem 11" descr="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785938"/>
            <a:ext cx="764381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r="64175"/>
          <a:stretch>
            <a:fillRect/>
          </a:stretch>
        </p:blipFill>
        <p:spPr bwMode="auto">
          <a:xfrm>
            <a:off x="-11906" y="-7939"/>
            <a:ext cx="3276600" cy="685800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tângulo 7"/>
          <p:cNvSpPr/>
          <p:nvPr/>
        </p:nvSpPr>
        <p:spPr>
          <a:xfrm>
            <a:off x="1290638" y="-357188"/>
            <a:ext cx="7853362" cy="1857376"/>
          </a:xfrm>
          <a:custGeom>
            <a:avLst/>
            <a:gdLst>
              <a:gd name="connsiteX0" fmla="*/ 0 w 7453882"/>
              <a:gd name="connsiteY0" fmla="*/ 0 h 1800200"/>
              <a:gd name="connsiteX1" fmla="*/ 7453882 w 7453882"/>
              <a:gd name="connsiteY1" fmla="*/ 0 h 1800200"/>
              <a:gd name="connsiteX2" fmla="*/ 7453882 w 7453882"/>
              <a:gd name="connsiteY2" fmla="*/ 1800200 h 1800200"/>
              <a:gd name="connsiteX3" fmla="*/ 0 w 7453882"/>
              <a:gd name="connsiteY3" fmla="*/ 1800200 h 1800200"/>
              <a:gd name="connsiteX4" fmla="*/ 0 w 7453882"/>
              <a:gd name="connsiteY4" fmla="*/ 0 h 1800200"/>
              <a:gd name="connsiteX0" fmla="*/ 0 w 7853932"/>
              <a:gd name="connsiteY0" fmla="*/ 0 h 1800200"/>
              <a:gd name="connsiteX1" fmla="*/ 7853932 w 7853932"/>
              <a:gd name="connsiteY1" fmla="*/ 0 h 1800200"/>
              <a:gd name="connsiteX2" fmla="*/ 7853932 w 7853932"/>
              <a:gd name="connsiteY2" fmla="*/ 1800200 h 1800200"/>
              <a:gd name="connsiteX3" fmla="*/ 400050 w 7853932"/>
              <a:gd name="connsiteY3" fmla="*/ 1800200 h 1800200"/>
              <a:gd name="connsiteX4" fmla="*/ 0 w 7853932"/>
              <a:gd name="connsiteY4" fmla="*/ 0 h 1800200"/>
              <a:gd name="connsiteX0" fmla="*/ 0 w 7853932"/>
              <a:gd name="connsiteY0" fmla="*/ 0 h 1857350"/>
              <a:gd name="connsiteX1" fmla="*/ 7853932 w 7853932"/>
              <a:gd name="connsiteY1" fmla="*/ 0 h 1857350"/>
              <a:gd name="connsiteX2" fmla="*/ 7853932 w 7853932"/>
              <a:gd name="connsiteY2" fmla="*/ 1800200 h 1857350"/>
              <a:gd name="connsiteX3" fmla="*/ 438150 w 7853932"/>
              <a:gd name="connsiteY3" fmla="*/ 1857350 h 1857350"/>
              <a:gd name="connsiteX4" fmla="*/ 0 w 7853932"/>
              <a:gd name="connsiteY4" fmla="*/ 0 h 18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3932" h="1857350">
                <a:moveTo>
                  <a:pt x="0" y="0"/>
                </a:moveTo>
                <a:lnTo>
                  <a:pt x="7853932" y="0"/>
                </a:lnTo>
                <a:lnTo>
                  <a:pt x="7853932" y="1800200"/>
                </a:lnTo>
                <a:lnTo>
                  <a:pt x="438150" y="18573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6" t="80450"/>
          <a:stretch>
            <a:fillRect/>
          </a:stretch>
        </p:blipFill>
        <p:spPr bwMode="auto">
          <a:xfrm>
            <a:off x="-107950" y="5300663"/>
            <a:ext cx="935831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8653463" y="1168400"/>
            <a:ext cx="617537" cy="5878513"/>
          </a:xfrm>
          <a:custGeom>
            <a:avLst/>
            <a:gdLst>
              <a:gd name="connsiteX0" fmla="*/ 0 w 1856259"/>
              <a:gd name="connsiteY0" fmla="*/ 0 h 5308128"/>
              <a:gd name="connsiteX1" fmla="*/ 1856259 w 1856259"/>
              <a:gd name="connsiteY1" fmla="*/ 0 h 5308128"/>
              <a:gd name="connsiteX2" fmla="*/ 1856259 w 1856259"/>
              <a:gd name="connsiteY2" fmla="*/ 5308128 h 5308128"/>
              <a:gd name="connsiteX3" fmla="*/ 0 w 1856259"/>
              <a:gd name="connsiteY3" fmla="*/ 5308128 h 5308128"/>
              <a:gd name="connsiteX4" fmla="*/ 0 w 1856259"/>
              <a:gd name="connsiteY4" fmla="*/ 0 h 5308128"/>
              <a:gd name="connsiteX0" fmla="*/ 0 w 1856259"/>
              <a:gd name="connsiteY0" fmla="*/ 0 h 5670078"/>
              <a:gd name="connsiteX1" fmla="*/ 1856259 w 1856259"/>
              <a:gd name="connsiteY1" fmla="*/ 0 h 5670078"/>
              <a:gd name="connsiteX2" fmla="*/ 1856259 w 1856259"/>
              <a:gd name="connsiteY2" fmla="*/ 5308128 h 5670078"/>
              <a:gd name="connsiteX3" fmla="*/ 495300 w 1856259"/>
              <a:gd name="connsiteY3" fmla="*/ 5670078 h 5670078"/>
              <a:gd name="connsiteX4" fmla="*/ 0 w 1856259"/>
              <a:gd name="connsiteY4" fmla="*/ 0 h 5670078"/>
              <a:gd name="connsiteX0" fmla="*/ 0 w 1875309"/>
              <a:gd name="connsiteY0" fmla="*/ 114300 h 5670078"/>
              <a:gd name="connsiteX1" fmla="*/ 1875309 w 1875309"/>
              <a:gd name="connsiteY1" fmla="*/ 0 h 5670078"/>
              <a:gd name="connsiteX2" fmla="*/ 1875309 w 1875309"/>
              <a:gd name="connsiteY2" fmla="*/ 5308128 h 5670078"/>
              <a:gd name="connsiteX3" fmla="*/ 514350 w 1875309"/>
              <a:gd name="connsiteY3" fmla="*/ 5670078 h 5670078"/>
              <a:gd name="connsiteX4" fmla="*/ 0 w 1875309"/>
              <a:gd name="connsiteY4" fmla="*/ 114300 h 5670078"/>
              <a:gd name="connsiteX0" fmla="*/ 0 w 1875309"/>
              <a:gd name="connsiteY0" fmla="*/ 171450 h 5727228"/>
              <a:gd name="connsiteX1" fmla="*/ 598959 w 1875309"/>
              <a:gd name="connsiteY1" fmla="*/ 0 h 5727228"/>
              <a:gd name="connsiteX2" fmla="*/ 1875309 w 1875309"/>
              <a:gd name="connsiteY2" fmla="*/ 5365278 h 5727228"/>
              <a:gd name="connsiteX3" fmla="*/ 514350 w 1875309"/>
              <a:gd name="connsiteY3" fmla="*/ 5727228 h 5727228"/>
              <a:gd name="connsiteX4" fmla="*/ 0 w 1875309"/>
              <a:gd name="connsiteY4" fmla="*/ 171450 h 5727228"/>
              <a:gd name="connsiteX0" fmla="*/ 0 w 618009"/>
              <a:gd name="connsiteY0" fmla="*/ 171450 h 5879628"/>
              <a:gd name="connsiteX1" fmla="*/ 598959 w 618009"/>
              <a:gd name="connsiteY1" fmla="*/ 0 h 5879628"/>
              <a:gd name="connsiteX2" fmla="*/ 618009 w 618009"/>
              <a:gd name="connsiteY2" fmla="*/ 5879628 h 5879628"/>
              <a:gd name="connsiteX3" fmla="*/ 514350 w 618009"/>
              <a:gd name="connsiteY3" fmla="*/ 5727228 h 5879628"/>
              <a:gd name="connsiteX4" fmla="*/ 0 w 618009"/>
              <a:gd name="connsiteY4" fmla="*/ 171450 h 587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009" h="5879628">
                <a:moveTo>
                  <a:pt x="0" y="171450"/>
                </a:moveTo>
                <a:lnTo>
                  <a:pt x="598959" y="0"/>
                </a:lnTo>
                <a:lnTo>
                  <a:pt x="618009" y="5879628"/>
                </a:lnTo>
                <a:lnTo>
                  <a:pt x="514350" y="5727228"/>
                </a:lnTo>
                <a:lnTo>
                  <a:pt x="0" y="1714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714500" y="214313"/>
            <a:ext cx="70215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4000" b="1">
                <a:solidFill>
                  <a:schemeClr val="bg1"/>
                </a:solidFill>
              </a:rPr>
              <a:t>Aracruz – Entr. BR-101 (Guaraná)</a:t>
            </a:r>
            <a:endParaRPr lang="pt-BR" altLang="pt-BR" sz="4000" b="1">
              <a:solidFill>
                <a:schemeClr val="bg1"/>
              </a:solidFill>
              <a:latin typeface="Calibri 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47730"/>
              </p:ext>
            </p:extLst>
          </p:nvPr>
        </p:nvGraphicFramePr>
        <p:xfrm>
          <a:off x="395288" y="5516563"/>
          <a:ext cx="8640762" cy="12795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6337"/>
                <a:gridCol w="4824425"/>
              </a:tblGrid>
              <a:tr h="314486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u="none" strike="noStrike" dirty="0" smtClean="0">
                          <a:solidFill>
                            <a:schemeClr val="bg1"/>
                          </a:solidFill>
                        </a:rPr>
                        <a:t>ES-124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3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</a:rPr>
                        <a:t>Características: 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30" marB="0"/>
                </a:tc>
              </a:tr>
              <a:tr h="3360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Tempo de Execução: </a:t>
                      </a:r>
                      <a:r>
                        <a:rPr lang="pt-BR" sz="200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540</a:t>
                      </a:r>
                      <a:r>
                        <a:rPr lang="pt-BR" sz="200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dias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3" marR="9525" marT="9530" marB="0" anchor="ctr"/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Reabilitação de pista existente, i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nterseção em dois níveis com a BR-101 em Guaraná, faixas de múltiplo uso.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30" marB="0"/>
                </a:tc>
              </a:tr>
              <a:tr h="3144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Extensão:  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15,4 </a:t>
                      </a:r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Km 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3" marR="9525" marT="953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44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Investimento:  </a:t>
                      </a:r>
                      <a:r>
                        <a:rPr lang="pt-B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R$ 890.110,65 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3" marR="9525" marT="953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2360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3" name="Picture 2" descr="C:\Users\gilson.rodrigues\Desktop\c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285875"/>
            <a:ext cx="700087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r="64175"/>
          <a:stretch>
            <a:fillRect/>
          </a:stretch>
        </p:blipFill>
        <p:spPr bwMode="auto">
          <a:xfrm>
            <a:off x="-11906" y="-7939"/>
            <a:ext cx="3276600" cy="685800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tângulo 7"/>
          <p:cNvSpPr/>
          <p:nvPr/>
        </p:nvSpPr>
        <p:spPr>
          <a:xfrm>
            <a:off x="1290638" y="-357188"/>
            <a:ext cx="7853362" cy="1857376"/>
          </a:xfrm>
          <a:custGeom>
            <a:avLst/>
            <a:gdLst>
              <a:gd name="connsiteX0" fmla="*/ 0 w 7453882"/>
              <a:gd name="connsiteY0" fmla="*/ 0 h 1800200"/>
              <a:gd name="connsiteX1" fmla="*/ 7453882 w 7453882"/>
              <a:gd name="connsiteY1" fmla="*/ 0 h 1800200"/>
              <a:gd name="connsiteX2" fmla="*/ 7453882 w 7453882"/>
              <a:gd name="connsiteY2" fmla="*/ 1800200 h 1800200"/>
              <a:gd name="connsiteX3" fmla="*/ 0 w 7453882"/>
              <a:gd name="connsiteY3" fmla="*/ 1800200 h 1800200"/>
              <a:gd name="connsiteX4" fmla="*/ 0 w 7453882"/>
              <a:gd name="connsiteY4" fmla="*/ 0 h 1800200"/>
              <a:gd name="connsiteX0" fmla="*/ 0 w 7853932"/>
              <a:gd name="connsiteY0" fmla="*/ 0 h 1800200"/>
              <a:gd name="connsiteX1" fmla="*/ 7853932 w 7853932"/>
              <a:gd name="connsiteY1" fmla="*/ 0 h 1800200"/>
              <a:gd name="connsiteX2" fmla="*/ 7853932 w 7853932"/>
              <a:gd name="connsiteY2" fmla="*/ 1800200 h 1800200"/>
              <a:gd name="connsiteX3" fmla="*/ 400050 w 7853932"/>
              <a:gd name="connsiteY3" fmla="*/ 1800200 h 1800200"/>
              <a:gd name="connsiteX4" fmla="*/ 0 w 7853932"/>
              <a:gd name="connsiteY4" fmla="*/ 0 h 1800200"/>
              <a:gd name="connsiteX0" fmla="*/ 0 w 7853932"/>
              <a:gd name="connsiteY0" fmla="*/ 0 h 1857350"/>
              <a:gd name="connsiteX1" fmla="*/ 7853932 w 7853932"/>
              <a:gd name="connsiteY1" fmla="*/ 0 h 1857350"/>
              <a:gd name="connsiteX2" fmla="*/ 7853932 w 7853932"/>
              <a:gd name="connsiteY2" fmla="*/ 1800200 h 1857350"/>
              <a:gd name="connsiteX3" fmla="*/ 438150 w 7853932"/>
              <a:gd name="connsiteY3" fmla="*/ 1857350 h 1857350"/>
              <a:gd name="connsiteX4" fmla="*/ 0 w 7853932"/>
              <a:gd name="connsiteY4" fmla="*/ 0 h 18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3932" h="1857350">
                <a:moveTo>
                  <a:pt x="0" y="0"/>
                </a:moveTo>
                <a:lnTo>
                  <a:pt x="7853932" y="0"/>
                </a:lnTo>
                <a:lnTo>
                  <a:pt x="7853932" y="1800200"/>
                </a:lnTo>
                <a:lnTo>
                  <a:pt x="438150" y="18573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6" t="80450"/>
          <a:stretch>
            <a:fillRect/>
          </a:stretch>
        </p:blipFill>
        <p:spPr bwMode="auto">
          <a:xfrm>
            <a:off x="-107950" y="5300663"/>
            <a:ext cx="935831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8653463" y="1168400"/>
            <a:ext cx="617537" cy="5878513"/>
          </a:xfrm>
          <a:custGeom>
            <a:avLst/>
            <a:gdLst>
              <a:gd name="connsiteX0" fmla="*/ 0 w 1856259"/>
              <a:gd name="connsiteY0" fmla="*/ 0 h 5308128"/>
              <a:gd name="connsiteX1" fmla="*/ 1856259 w 1856259"/>
              <a:gd name="connsiteY1" fmla="*/ 0 h 5308128"/>
              <a:gd name="connsiteX2" fmla="*/ 1856259 w 1856259"/>
              <a:gd name="connsiteY2" fmla="*/ 5308128 h 5308128"/>
              <a:gd name="connsiteX3" fmla="*/ 0 w 1856259"/>
              <a:gd name="connsiteY3" fmla="*/ 5308128 h 5308128"/>
              <a:gd name="connsiteX4" fmla="*/ 0 w 1856259"/>
              <a:gd name="connsiteY4" fmla="*/ 0 h 5308128"/>
              <a:gd name="connsiteX0" fmla="*/ 0 w 1856259"/>
              <a:gd name="connsiteY0" fmla="*/ 0 h 5670078"/>
              <a:gd name="connsiteX1" fmla="*/ 1856259 w 1856259"/>
              <a:gd name="connsiteY1" fmla="*/ 0 h 5670078"/>
              <a:gd name="connsiteX2" fmla="*/ 1856259 w 1856259"/>
              <a:gd name="connsiteY2" fmla="*/ 5308128 h 5670078"/>
              <a:gd name="connsiteX3" fmla="*/ 495300 w 1856259"/>
              <a:gd name="connsiteY3" fmla="*/ 5670078 h 5670078"/>
              <a:gd name="connsiteX4" fmla="*/ 0 w 1856259"/>
              <a:gd name="connsiteY4" fmla="*/ 0 h 5670078"/>
              <a:gd name="connsiteX0" fmla="*/ 0 w 1875309"/>
              <a:gd name="connsiteY0" fmla="*/ 114300 h 5670078"/>
              <a:gd name="connsiteX1" fmla="*/ 1875309 w 1875309"/>
              <a:gd name="connsiteY1" fmla="*/ 0 h 5670078"/>
              <a:gd name="connsiteX2" fmla="*/ 1875309 w 1875309"/>
              <a:gd name="connsiteY2" fmla="*/ 5308128 h 5670078"/>
              <a:gd name="connsiteX3" fmla="*/ 514350 w 1875309"/>
              <a:gd name="connsiteY3" fmla="*/ 5670078 h 5670078"/>
              <a:gd name="connsiteX4" fmla="*/ 0 w 1875309"/>
              <a:gd name="connsiteY4" fmla="*/ 114300 h 5670078"/>
              <a:gd name="connsiteX0" fmla="*/ 0 w 1875309"/>
              <a:gd name="connsiteY0" fmla="*/ 171450 h 5727228"/>
              <a:gd name="connsiteX1" fmla="*/ 598959 w 1875309"/>
              <a:gd name="connsiteY1" fmla="*/ 0 h 5727228"/>
              <a:gd name="connsiteX2" fmla="*/ 1875309 w 1875309"/>
              <a:gd name="connsiteY2" fmla="*/ 5365278 h 5727228"/>
              <a:gd name="connsiteX3" fmla="*/ 514350 w 1875309"/>
              <a:gd name="connsiteY3" fmla="*/ 5727228 h 5727228"/>
              <a:gd name="connsiteX4" fmla="*/ 0 w 1875309"/>
              <a:gd name="connsiteY4" fmla="*/ 171450 h 5727228"/>
              <a:gd name="connsiteX0" fmla="*/ 0 w 618009"/>
              <a:gd name="connsiteY0" fmla="*/ 171450 h 5879628"/>
              <a:gd name="connsiteX1" fmla="*/ 598959 w 618009"/>
              <a:gd name="connsiteY1" fmla="*/ 0 h 5879628"/>
              <a:gd name="connsiteX2" fmla="*/ 618009 w 618009"/>
              <a:gd name="connsiteY2" fmla="*/ 5879628 h 5879628"/>
              <a:gd name="connsiteX3" fmla="*/ 514350 w 618009"/>
              <a:gd name="connsiteY3" fmla="*/ 5727228 h 5879628"/>
              <a:gd name="connsiteX4" fmla="*/ 0 w 618009"/>
              <a:gd name="connsiteY4" fmla="*/ 171450 h 587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009" h="5879628">
                <a:moveTo>
                  <a:pt x="0" y="171450"/>
                </a:moveTo>
                <a:lnTo>
                  <a:pt x="598959" y="0"/>
                </a:lnTo>
                <a:lnTo>
                  <a:pt x="618009" y="5879628"/>
                </a:lnTo>
                <a:lnTo>
                  <a:pt x="514350" y="5727228"/>
                </a:lnTo>
                <a:lnTo>
                  <a:pt x="0" y="1714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00188" y="214313"/>
            <a:ext cx="723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4000" b="1">
                <a:solidFill>
                  <a:schemeClr val="bg1"/>
                </a:solidFill>
              </a:rPr>
              <a:t>Contorno de Vila do Riacho</a:t>
            </a:r>
            <a:endParaRPr lang="pt-BR" altLang="pt-BR" sz="4000" b="1">
              <a:solidFill>
                <a:schemeClr val="bg1"/>
              </a:solidFill>
              <a:latin typeface="Calibri 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992731"/>
              </p:ext>
            </p:extLst>
          </p:nvPr>
        </p:nvGraphicFramePr>
        <p:xfrm>
          <a:off x="395288" y="5516563"/>
          <a:ext cx="8640762" cy="12795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6337"/>
                <a:gridCol w="4824425"/>
              </a:tblGrid>
              <a:tr h="314486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u="none" strike="noStrike" dirty="0" smtClean="0">
                          <a:solidFill>
                            <a:schemeClr val="bg1"/>
                          </a:solidFill>
                        </a:rPr>
                        <a:t>ES-010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3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</a:rPr>
                        <a:t>Características: 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30" marB="0"/>
                </a:tc>
              </a:tr>
              <a:tr h="3360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Tempo de Execução: </a:t>
                      </a:r>
                      <a:r>
                        <a:rPr lang="pt-BR" sz="200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540</a:t>
                      </a:r>
                      <a:r>
                        <a:rPr lang="pt-BR" sz="200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dias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3" marR="9525" marT="9530" marB="0" anchor="ctr"/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Implantação</a:t>
                      </a:r>
                      <a:r>
                        <a:rPr lang="pt-BR" sz="2000" u="none" strike="noStrike" baseline="0" dirty="0" smtClean="0">
                          <a:solidFill>
                            <a:schemeClr val="bg1"/>
                          </a:solidFill>
                        </a:rPr>
                        <a:t> e Pavimentação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, c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onstrução de uma ponte sobre o rio Riacho, calçadas, ciclovias e/ou faixas de múltiplo uso.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30" marB="0"/>
                </a:tc>
              </a:tr>
              <a:tr h="3144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Extensão:  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8,4 </a:t>
                      </a:r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Km 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3" marR="9525" marT="953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44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Investimento:  </a:t>
                      </a:r>
                      <a:r>
                        <a:rPr lang="pt-B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R$ 1.058.083,40 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3" marR="9525" marT="953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8883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7" name="Picture 3" descr="C:\Users\gilson.rodrigues\Desktop\0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428750"/>
            <a:ext cx="71882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r="64175"/>
          <a:stretch>
            <a:fillRect/>
          </a:stretch>
        </p:blipFill>
        <p:spPr bwMode="auto">
          <a:xfrm>
            <a:off x="-11906" y="-7939"/>
            <a:ext cx="3276600" cy="685800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tângulo 7"/>
          <p:cNvSpPr/>
          <p:nvPr/>
        </p:nvSpPr>
        <p:spPr>
          <a:xfrm>
            <a:off x="1290638" y="-357188"/>
            <a:ext cx="7853362" cy="1857376"/>
          </a:xfrm>
          <a:custGeom>
            <a:avLst/>
            <a:gdLst>
              <a:gd name="connsiteX0" fmla="*/ 0 w 7453882"/>
              <a:gd name="connsiteY0" fmla="*/ 0 h 1800200"/>
              <a:gd name="connsiteX1" fmla="*/ 7453882 w 7453882"/>
              <a:gd name="connsiteY1" fmla="*/ 0 h 1800200"/>
              <a:gd name="connsiteX2" fmla="*/ 7453882 w 7453882"/>
              <a:gd name="connsiteY2" fmla="*/ 1800200 h 1800200"/>
              <a:gd name="connsiteX3" fmla="*/ 0 w 7453882"/>
              <a:gd name="connsiteY3" fmla="*/ 1800200 h 1800200"/>
              <a:gd name="connsiteX4" fmla="*/ 0 w 7453882"/>
              <a:gd name="connsiteY4" fmla="*/ 0 h 1800200"/>
              <a:gd name="connsiteX0" fmla="*/ 0 w 7853932"/>
              <a:gd name="connsiteY0" fmla="*/ 0 h 1800200"/>
              <a:gd name="connsiteX1" fmla="*/ 7853932 w 7853932"/>
              <a:gd name="connsiteY1" fmla="*/ 0 h 1800200"/>
              <a:gd name="connsiteX2" fmla="*/ 7853932 w 7853932"/>
              <a:gd name="connsiteY2" fmla="*/ 1800200 h 1800200"/>
              <a:gd name="connsiteX3" fmla="*/ 400050 w 7853932"/>
              <a:gd name="connsiteY3" fmla="*/ 1800200 h 1800200"/>
              <a:gd name="connsiteX4" fmla="*/ 0 w 7853932"/>
              <a:gd name="connsiteY4" fmla="*/ 0 h 1800200"/>
              <a:gd name="connsiteX0" fmla="*/ 0 w 7853932"/>
              <a:gd name="connsiteY0" fmla="*/ 0 h 1857350"/>
              <a:gd name="connsiteX1" fmla="*/ 7853932 w 7853932"/>
              <a:gd name="connsiteY1" fmla="*/ 0 h 1857350"/>
              <a:gd name="connsiteX2" fmla="*/ 7853932 w 7853932"/>
              <a:gd name="connsiteY2" fmla="*/ 1800200 h 1857350"/>
              <a:gd name="connsiteX3" fmla="*/ 438150 w 7853932"/>
              <a:gd name="connsiteY3" fmla="*/ 1857350 h 1857350"/>
              <a:gd name="connsiteX4" fmla="*/ 0 w 7853932"/>
              <a:gd name="connsiteY4" fmla="*/ 0 h 18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3932" h="1857350">
                <a:moveTo>
                  <a:pt x="0" y="0"/>
                </a:moveTo>
                <a:lnTo>
                  <a:pt x="7853932" y="0"/>
                </a:lnTo>
                <a:lnTo>
                  <a:pt x="7853932" y="1800200"/>
                </a:lnTo>
                <a:lnTo>
                  <a:pt x="438150" y="18573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6" t="80450"/>
          <a:stretch>
            <a:fillRect/>
          </a:stretch>
        </p:blipFill>
        <p:spPr bwMode="auto">
          <a:xfrm>
            <a:off x="-107950" y="5300663"/>
            <a:ext cx="935831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8653463" y="1168400"/>
            <a:ext cx="617537" cy="5878513"/>
          </a:xfrm>
          <a:custGeom>
            <a:avLst/>
            <a:gdLst>
              <a:gd name="connsiteX0" fmla="*/ 0 w 1856259"/>
              <a:gd name="connsiteY0" fmla="*/ 0 h 5308128"/>
              <a:gd name="connsiteX1" fmla="*/ 1856259 w 1856259"/>
              <a:gd name="connsiteY1" fmla="*/ 0 h 5308128"/>
              <a:gd name="connsiteX2" fmla="*/ 1856259 w 1856259"/>
              <a:gd name="connsiteY2" fmla="*/ 5308128 h 5308128"/>
              <a:gd name="connsiteX3" fmla="*/ 0 w 1856259"/>
              <a:gd name="connsiteY3" fmla="*/ 5308128 h 5308128"/>
              <a:gd name="connsiteX4" fmla="*/ 0 w 1856259"/>
              <a:gd name="connsiteY4" fmla="*/ 0 h 5308128"/>
              <a:gd name="connsiteX0" fmla="*/ 0 w 1856259"/>
              <a:gd name="connsiteY0" fmla="*/ 0 h 5670078"/>
              <a:gd name="connsiteX1" fmla="*/ 1856259 w 1856259"/>
              <a:gd name="connsiteY1" fmla="*/ 0 h 5670078"/>
              <a:gd name="connsiteX2" fmla="*/ 1856259 w 1856259"/>
              <a:gd name="connsiteY2" fmla="*/ 5308128 h 5670078"/>
              <a:gd name="connsiteX3" fmla="*/ 495300 w 1856259"/>
              <a:gd name="connsiteY3" fmla="*/ 5670078 h 5670078"/>
              <a:gd name="connsiteX4" fmla="*/ 0 w 1856259"/>
              <a:gd name="connsiteY4" fmla="*/ 0 h 5670078"/>
              <a:gd name="connsiteX0" fmla="*/ 0 w 1875309"/>
              <a:gd name="connsiteY0" fmla="*/ 114300 h 5670078"/>
              <a:gd name="connsiteX1" fmla="*/ 1875309 w 1875309"/>
              <a:gd name="connsiteY1" fmla="*/ 0 h 5670078"/>
              <a:gd name="connsiteX2" fmla="*/ 1875309 w 1875309"/>
              <a:gd name="connsiteY2" fmla="*/ 5308128 h 5670078"/>
              <a:gd name="connsiteX3" fmla="*/ 514350 w 1875309"/>
              <a:gd name="connsiteY3" fmla="*/ 5670078 h 5670078"/>
              <a:gd name="connsiteX4" fmla="*/ 0 w 1875309"/>
              <a:gd name="connsiteY4" fmla="*/ 114300 h 5670078"/>
              <a:gd name="connsiteX0" fmla="*/ 0 w 1875309"/>
              <a:gd name="connsiteY0" fmla="*/ 171450 h 5727228"/>
              <a:gd name="connsiteX1" fmla="*/ 598959 w 1875309"/>
              <a:gd name="connsiteY1" fmla="*/ 0 h 5727228"/>
              <a:gd name="connsiteX2" fmla="*/ 1875309 w 1875309"/>
              <a:gd name="connsiteY2" fmla="*/ 5365278 h 5727228"/>
              <a:gd name="connsiteX3" fmla="*/ 514350 w 1875309"/>
              <a:gd name="connsiteY3" fmla="*/ 5727228 h 5727228"/>
              <a:gd name="connsiteX4" fmla="*/ 0 w 1875309"/>
              <a:gd name="connsiteY4" fmla="*/ 171450 h 5727228"/>
              <a:gd name="connsiteX0" fmla="*/ 0 w 618009"/>
              <a:gd name="connsiteY0" fmla="*/ 171450 h 5879628"/>
              <a:gd name="connsiteX1" fmla="*/ 598959 w 618009"/>
              <a:gd name="connsiteY1" fmla="*/ 0 h 5879628"/>
              <a:gd name="connsiteX2" fmla="*/ 618009 w 618009"/>
              <a:gd name="connsiteY2" fmla="*/ 5879628 h 5879628"/>
              <a:gd name="connsiteX3" fmla="*/ 514350 w 618009"/>
              <a:gd name="connsiteY3" fmla="*/ 5727228 h 5879628"/>
              <a:gd name="connsiteX4" fmla="*/ 0 w 618009"/>
              <a:gd name="connsiteY4" fmla="*/ 171450 h 587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009" h="5879628">
                <a:moveTo>
                  <a:pt x="0" y="171450"/>
                </a:moveTo>
                <a:lnTo>
                  <a:pt x="598959" y="0"/>
                </a:lnTo>
                <a:lnTo>
                  <a:pt x="618009" y="5879628"/>
                </a:lnTo>
                <a:lnTo>
                  <a:pt x="514350" y="5727228"/>
                </a:lnTo>
                <a:lnTo>
                  <a:pt x="0" y="1714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00188" y="214313"/>
            <a:ext cx="72358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3600" b="1">
                <a:solidFill>
                  <a:schemeClr val="bg1"/>
                </a:solidFill>
              </a:rPr>
              <a:t>Duplicação Aracruz - Entr. BR-101 (Ibiraçu) </a:t>
            </a:r>
            <a:endParaRPr lang="pt-BR" altLang="pt-BR" sz="3600" b="1">
              <a:solidFill>
                <a:schemeClr val="bg1"/>
              </a:solidFill>
              <a:latin typeface="Calibri 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976816"/>
              </p:ext>
            </p:extLst>
          </p:nvPr>
        </p:nvGraphicFramePr>
        <p:xfrm>
          <a:off x="395288" y="5516563"/>
          <a:ext cx="8640762" cy="12795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6337"/>
                <a:gridCol w="4824425"/>
              </a:tblGrid>
              <a:tr h="314486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u="none" strike="noStrike" dirty="0" smtClean="0">
                          <a:solidFill>
                            <a:schemeClr val="bg1"/>
                          </a:solidFill>
                        </a:rPr>
                        <a:t>ES-257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3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</a:rPr>
                        <a:t>Características: 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30" marB="0"/>
                </a:tc>
              </a:tr>
              <a:tr h="3360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Tempo de Execução: </a:t>
                      </a:r>
                      <a:r>
                        <a:rPr lang="pt-BR" sz="200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540</a:t>
                      </a:r>
                      <a:r>
                        <a:rPr lang="pt-BR" sz="200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dias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3" marR="9525" marT="9530" marB="0" anchor="ctr"/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Duplicação, largura de acostamento de 2,5m  e</a:t>
                      </a:r>
                      <a:r>
                        <a:rPr lang="pt-BR" sz="2000" u="none" strike="noStrike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baias para ônibus.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30" marB="0"/>
                </a:tc>
              </a:tr>
              <a:tr h="3144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Extensão:  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13,2 </a:t>
                      </a:r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Km 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3" marR="9525" marT="953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44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Investimento:  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R$ 1.080.000,00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3" marR="9525" marT="953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6264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1" name="Picture 2" descr="C:\Users\gilson.rodrigues\Desktop\0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214438"/>
            <a:ext cx="7143750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r="64175"/>
          <a:stretch>
            <a:fillRect/>
          </a:stretch>
        </p:blipFill>
        <p:spPr bwMode="auto">
          <a:xfrm>
            <a:off x="-11906" y="-7939"/>
            <a:ext cx="3276600" cy="685800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tângulo 7"/>
          <p:cNvSpPr/>
          <p:nvPr/>
        </p:nvSpPr>
        <p:spPr>
          <a:xfrm>
            <a:off x="1290638" y="-357188"/>
            <a:ext cx="7853362" cy="1857376"/>
          </a:xfrm>
          <a:custGeom>
            <a:avLst/>
            <a:gdLst>
              <a:gd name="connsiteX0" fmla="*/ 0 w 7453882"/>
              <a:gd name="connsiteY0" fmla="*/ 0 h 1800200"/>
              <a:gd name="connsiteX1" fmla="*/ 7453882 w 7453882"/>
              <a:gd name="connsiteY1" fmla="*/ 0 h 1800200"/>
              <a:gd name="connsiteX2" fmla="*/ 7453882 w 7453882"/>
              <a:gd name="connsiteY2" fmla="*/ 1800200 h 1800200"/>
              <a:gd name="connsiteX3" fmla="*/ 0 w 7453882"/>
              <a:gd name="connsiteY3" fmla="*/ 1800200 h 1800200"/>
              <a:gd name="connsiteX4" fmla="*/ 0 w 7453882"/>
              <a:gd name="connsiteY4" fmla="*/ 0 h 1800200"/>
              <a:gd name="connsiteX0" fmla="*/ 0 w 7853932"/>
              <a:gd name="connsiteY0" fmla="*/ 0 h 1800200"/>
              <a:gd name="connsiteX1" fmla="*/ 7853932 w 7853932"/>
              <a:gd name="connsiteY1" fmla="*/ 0 h 1800200"/>
              <a:gd name="connsiteX2" fmla="*/ 7853932 w 7853932"/>
              <a:gd name="connsiteY2" fmla="*/ 1800200 h 1800200"/>
              <a:gd name="connsiteX3" fmla="*/ 400050 w 7853932"/>
              <a:gd name="connsiteY3" fmla="*/ 1800200 h 1800200"/>
              <a:gd name="connsiteX4" fmla="*/ 0 w 7853932"/>
              <a:gd name="connsiteY4" fmla="*/ 0 h 1800200"/>
              <a:gd name="connsiteX0" fmla="*/ 0 w 7853932"/>
              <a:gd name="connsiteY0" fmla="*/ 0 h 1857350"/>
              <a:gd name="connsiteX1" fmla="*/ 7853932 w 7853932"/>
              <a:gd name="connsiteY1" fmla="*/ 0 h 1857350"/>
              <a:gd name="connsiteX2" fmla="*/ 7853932 w 7853932"/>
              <a:gd name="connsiteY2" fmla="*/ 1800200 h 1857350"/>
              <a:gd name="connsiteX3" fmla="*/ 438150 w 7853932"/>
              <a:gd name="connsiteY3" fmla="*/ 1857350 h 1857350"/>
              <a:gd name="connsiteX4" fmla="*/ 0 w 7853932"/>
              <a:gd name="connsiteY4" fmla="*/ 0 h 18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3932" h="1857350">
                <a:moveTo>
                  <a:pt x="0" y="0"/>
                </a:moveTo>
                <a:lnTo>
                  <a:pt x="7853932" y="0"/>
                </a:lnTo>
                <a:lnTo>
                  <a:pt x="7853932" y="1800200"/>
                </a:lnTo>
                <a:lnTo>
                  <a:pt x="438150" y="18573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6" t="80450"/>
          <a:stretch>
            <a:fillRect/>
          </a:stretch>
        </p:blipFill>
        <p:spPr bwMode="auto">
          <a:xfrm>
            <a:off x="-107950" y="5300663"/>
            <a:ext cx="935831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8653463" y="1168400"/>
            <a:ext cx="617537" cy="5878513"/>
          </a:xfrm>
          <a:custGeom>
            <a:avLst/>
            <a:gdLst>
              <a:gd name="connsiteX0" fmla="*/ 0 w 1856259"/>
              <a:gd name="connsiteY0" fmla="*/ 0 h 5308128"/>
              <a:gd name="connsiteX1" fmla="*/ 1856259 w 1856259"/>
              <a:gd name="connsiteY1" fmla="*/ 0 h 5308128"/>
              <a:gd name="connsiteX2" fmla="*/ 1856259 w 1856259"/>
              <a:gd name="connsiteY2" fmla="*/ 5308128 h 5308128"/>
              <a:gd name="connsiteX3" fmla="*/ 0 w 1856259"/>
              <a:gd name="connsiteY3" fmla="*/ 5308128 h 5308128"/>
              <a:gd name="connsiteX4" fmla="*/ 0 w 1856259"/>
              <a:gd name="connsiteY4" fmla="*/ 0 h 5308128"/>
              <a:gd name="connsiteX0" fmla="*/ 0 w 1856259"/>
              <a:gd name="connsiteY0" fmla="*/ 0 h 5670078"/>
              <a:gd name="connsiteX1" fmla="*/ 1856259 w 1856259"/>
              <a:gd name="connsiteY1" fmla="*/ 0 h 5670078"/>
              <a:gd name="connsiteX2" fmla="*/ 1856259 w 1856259"/>
              <a:gd name="connsiteY2" fmla="*/ 5308128 h 5670078"/>
              <a:gd name="connsiteX3" fmla="*/ 495300 w 1856259"/>
              <a:gd name="connsiteY3" fmla="*/ 5670078 h 5670078"/>
              <a:gd name="connsiteX4" fmla="*/ 0 w 1856259"/>
              <a:gd name="connsiteY4" fmla="*/ 0 h 5670078"/>
              <a:gd name="connsiteX0" fmla="*/ 0 w 1875309"/>
              <a:gd name="connsiteY0" fmla="*/ 114300 h 5670078"/>
              <a:gd name="connsiteX1" fmla="*/ 1875309 w 1875309"/>
              <a:gd name="connsiteY1" fmla="*/ 0 h 5670078"/>
              <a:gd name="connsiteX2" fmla="*/ 1875309 w 1875309"/>
              <a:gd name="connsiteY2" fmla="*/ 5308128 h 5670078"/>
              <a:gd name="connsiteX3" fmla="*/ 514350 w 1875309"/>
              <a:gd name="connsiteY3" fmla="*/ 5670078 h 5670078"/>
              <a:gd name="connsiteX4" fmla="*/ 0 w 1875309"/>
              <a:gd name="connsiteY4" fmla="*/ 114300 h 5670078"/>
              <a:gd name="connsiteX0" fmla="*/ 0 w 1875309"/>
              <a:gd name="connsiteY0" fmla="*/ 171450 h 5727228"/>
              <a:gd name="connsiteX1" fmla="*/ 598959 w 1875309"/>
              <a:gd name="connsiteY1" fmla="*/ 0 h 5727228"/>
              <a:gd name="connsiteX2" fmla="*/ 1875309 w 1875309"/>
              <a:gd name="connsiteY2" fmla="*/ 5365278 h 5727228"/>
              <a:gd name="connsiteX3" fmla="*/ 514350 w 1875309"/>
              <a:gd name="connsiteY3" fmla="*/ 5727228 h 5727228"/>
              <a:gd name="connsiteX4" fmla="*/ 0 w 1875309"/>
              <a:gd name="connsiteY4" fmla="*/ 171450 h 5727228"/>
              <a:gd name="connsiteX0" fmla="*/ 0 w 618009"/>
              <a:gd name="connsiteY0" fmla="*/ 171450 h 5879628"/>
              <a:gd name="connsiteX1" fmla="*/ 598959 w 618009"/>
              <a:gd name="connsiteY1" fmla="*/ 0 h 5879628"/>
              <a:gd name="connsiteX2" fmla="*/ 618009 w 618009"/>
              <a:gd name="connsiteY2" fmla="*/ 5879628 h 5879628"/>
              <a:gd name="connsiteX3" fmla="*/ 514350 w 618009"/>
              <a:gd name="connsiteY3" fmla="*/ 5727228 h 5879628"/>
              <a:gd name="connsiteX4" fmla="*/ 0 w 618009"/>
              <a:gd name="connsiteY4" fmla="*/ 171450 h 587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009" h="5879628">
                <a:moveTo>
                  <a:pt x="0" y="171450"/>
                </a:moveTo>
                <a:lnTo>
                  <a:pt x="598959" y="0"/>
                </a:lnTo>
                <a:lnTo>
                  <a:pt x="618009" y="5879628"/>
                </a:lnTo>
                <a:lnTo>
                  <a:pt x="514350" y="5727228"/>
                </a:lnTo>
                <a:lnTo>
                  <a:pt x="0" y="1714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71625" y="214313"/>
            <a:ext cx="75723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3600" b="1">
                <a:solidFill>
                  <a:schemeClr val="bg1"/>
                </a:solidFill>
              </a:rPr>
              <a:t>Duplicação Entr. ES-010 - Aracruz</a:t>
            </a:r>
            <a:endParaRPr lang="pt-BR" altLang="pt-BR" sz="3600" b="1">
              <a:solidFill>
                <a:schemeClr val="bg1"/>
              </a:solidFill>
              <a:latin typeface="Calibri 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481719"/>
              </p:ext>
            </p:extLst>
          </p:nvPr>
        </p:nvGraphicFramePr>
        <p:xfrm>
          <a:off x="395288" y="5516563"/>
          <a:ext cx="8640762" cy="12795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6337"/>
                <a:gridCol w="4824425"/>
              </a:tblGrid>
              <a:tr h="314486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u="none" strike="noStrike" dirty="0" smtClean="0">
                          <a:solidFill>
                            <a:schemeClr val="bg1"/>
                          </a:solidFill>
                        </a:rPr>
                        <a:t>ES-257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3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</a:rPr>
                        <a:t>Características: 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30" marB="0"/>
                </a:tc>
              </a:tr>
              <a:tr h="3360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Tempo de Execução: </a:t>
                      </a:r>
                      <a:r>
                        <a:rPr lang="pt-BR" sz="200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540</a:t>
                      </a:r>
                      <a:r>
                        <a:rPr lang="pt-BR" sz="200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dias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3" marR="9525" marT="9530" marB="0" anchor="ctr"/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Duplicação, largura de acostamento de 2,5m  e</a:t>
                      </a:r>
                      <a:r>
                        <a:rPr lang="pt-BR" sz="2000" u="none" strike="noStrike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baias para ônibus.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30" marB="0"/>
                </a:tc>
              </a:tr>
              <a:tr h="3144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Extensão:  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22,3 </a:t>
                      </a:r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Km 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3" marR="9525" marT="953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44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Investimento:  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R$ 1.650.000,00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3" marR="9525" marT="953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9727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r="64175"/>
          <a:stretch>
            <a:fillRect/>
          </a:stretch>
        </p:blipFill>
        <p:spPr bwMode="auto">
          <a:xfrm>
            <a:off x="-11906" y="-7939"/>
            <a:ext cx="3276600" cy="685800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tângulo 7"/>
          <p:cNvSpPr/>
          <p:nvPr/>
        </p:nvSpPr>
        <p:spPr>
          <a:xfrm>
            <a:off x="1290638" y="-357188"/>
            <a:ext cx="7853362" cy="1857376"/>
          </a:xfrm>
          <a:custGeom>
            <a:avLst/>
            <a:gdLst>
              <a:gd name="connsiteX0" fmla="*/ 0 w 7453882"/>
              <a:gd name="connsiteY0" fmla="*/ 0 h 1800200"/>
              <a:gd name="connsiteX1" fmla="*/ 7453882 w 7453882"/>
              <a:gd name="connsiteY1" fmla="*/ 0 h 1800200"/>
              <a:gd name="connsiteX2" fmla="*/ 7453882 w 7453882"/>
              <a:gd name="connsiteY2" fmla="*/ 1800200 h 1800200"/>
              <a:gd name="connsiteX3" fmla="*/ 0 w 7453882"/>
              <a:gd name="connsiteY3" fmla="*/ 1800200 h 1800200"/>
              <a:gd name="connsiteX4" fmla="*/ 0 w 7453882"/>
              <a:gd name="connsiteY4" fmla="*/ 0 h 1800200"/>
              <a:gd name="connsiteX0" fmla="*/ 0 w 7853932"/>
              <a:gd name="connsiteY0" fmla="*/ 0 h 1800200"/>
              <a:gd name="connsiteX1" fmla="*/ 7853932 w 7853932"/>
              <a:gd name="connsiteY1" fmla="*/ 0 h 1800200"/>
              <a:gd name="connsiteX2" fmla="*/ 7853932 w 7853932"/>
              <a:gd name="connsiteY2" fmla="*/ 1800200 h 1800200"/>
              <a:gd name="connsiteX3" fmla="*/ 400050 w 7853932"/>
              <a:gd name="connsiteY3" fmla="*/ 1800200 h 1800200"/>
              <a:gd name="connsiteX4" fmla="*/ 0 w 7853932"/>
              <a:gd name="connsiteY4" fmla="*/ 0 h 1800200"/>
              <a:gd name="connsiteX0" fmla="*/ 0 w 7853932"/>
              <a:gd name="connsiteY0" fmla="*/ 0 h 1857350"/>
              <a:gd name="connsiteX1" fmla="*/ 7853932 w 7853932"/>
              <a:gd name="connsiteY1" fmla="*/ 0 h 1857350"/>
              <a:gd name="connsiteX2" fmla="*/ 7853932 w 7853932"/>
              <a:gd name="connsiteY2" fmla="*/ 1800200 h 1857350"/>
              <a:gd name="connsiteX3" fmla="*/ 438150 w 7853932"/>
              <a:gd name="connsiteY3" fmla="*/ 1857350 h 1857350"/>
              <a:gd name="connsiteX4" fmla="*/ 0 w 7853932"/>
              <a:gd name="connsiteY4" fmla="*/ 0 h 18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3932" h="1857350">
                <a:moveTo>
                  <a:pt x="0" y="0"/>
                </a:moveTo>
                <a:lnTo>
                  <a:pt x="7853932" y="0"/>
                </a:lnTo>
                <a:lnTo>
                  <a:pt x="7853932" y="1800200"/>
                </a:lnTo>
                <a:lnTo>
                  <a:pt x="438150" y="18573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209" y="668528"/>
            <a:ext cx="3564048" cy="496392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6" t="80450"/>
          <a:stretch>
            <a:fillRect/>
          </a:stretch>
        </p:blipFill>
        <p:spPr bwMode="auto">
          <a:xfrm>
            <a:off x="-107950" y="5300663"/>
            <a:ext cx="935831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8653463" y="1168400"/>
            <a:ext cx="617537" cy="5878513"/>
          </a:xfrm>
          <a:custGeom>
            <a:avLst/>
            <a:gdLst>
              <a:gd name="connsiteX0" fmla="*/ 0 w 1856259"/>
              <a:gd name="connsiteY0" fmla="*/ 0 h 5308128"/>
              <a:gd name="connsiteX1" fmla="*/ 1856259 w 1856259"/>
              <a:gd name="connsiteY1" fmla="*/ 0 h 5308128"/>
              <a:gd name="connsiteX2" fmla="*/ 1856259 w 1856259"/>
              <a:gd name="connsiteY2" fmla="*/ 5308128 h 5308128"/>
              <a:gd name="connsiteX3" fmla="*/ 0 w 1856259"/>
              <a:gd name="connsiteY3" fmla="*/ 5308128 h 5308128"/>
              <a:gd name="connsiteX4" fmla="*/ 0 w 1856259"/>
              <a:gd name="connsiteY4" fmla="*/ 0 h 5308128"/>
              <a:gd name="connsiteX0" fmla="*/ 0 w 1856259"/>
              <a:gd name="connsiteY0" fmla="*/ 0 h 5670078"/>
              <a:gd name="connsiteX1" fmla="*/ 1856259 w 1856259"/>
              <a:gd name="connsiteY1" fmla="*/ 0 h 5670078"/>
              <a:gd name="connsiteX2" fmla="*/ 1856259 w 1856259"/>
              <a:gd name="connsiteY2" fmla="*/ 5308128 h 5670078"/>
              <a:gd name="connsiteX3" fmla="*/ 495300 w 1856259"/>
              <a:gd name="connsiteY3" fmla="*/ 5670078 h 5670078"/>
              <a:gd name="connsiteX4" fmla="*/ 0 w 1856259"/>
              <a:gd name="connsiteY4" fmla="*/ 0 h 5670078"/>
              <a:gd name="connsiteX0" fmla="*/ 0 w 1875309"/>
              <a:gd name="connsiteY0" fmla="*/ 114300 h 5670078"/>
              <a:gd name="connsiteX1" fmla="*/ 1875309 w 1875309"/>
              <a:gd name="connsiteY1" fmla="*/ 0 h 5670078"/>
              <a:gd name="connsiteX2" fmla="*/ 1875309 w 1875309"/>
              <a:gd name="connsiteY2" fmla="*/ 5308128 h 5670078"/>
              <a:gd name="connsiteX3" fmla="*/ 514350 w 1875309"/>
              <a:gd name="connsiteY3" fmla="*/ 5670078 h 5670078"/>
              <a:gd name="connsiteX4" fmla="*/ 0 w 1875309"/>
              <a:gd name="connsiteY4" fmla="*/ 114300 h 5670078"/>
              <a:gd name="connsiteX0" fmla="*/ 0 w 1875309"/>
              <a:gd name="connsiteY0" fmla="*/ 171450 h 5727228"/>
              <a:gd name="connsiteX1" fmla="*/ 598959 w 1875309"/>
              <a:gd name="connsiteY1" fmla="*/ 0 h 5727228"/>
              <a:gd name="connsiteX2" fmla="*/ 1875309 w 1875309"/>
              <a:gd name="connsiteY2" fmla="*/ 5365278 h 5727228"/>
              <a:gd name="connsiteX3" fmla="*/ 514350 w 1875309"/>
              <a:gd name="connsiteY3" fmla="*/ 5727228 h 5727228"/>
              <a:gd name="connsiteX4" fmla="*/ 0 w 1875309"/>
              <a:gd name="connsiteY4" fmla="*/ 171450 h 5727228"/>
              <a:gd name="connsiteX0" fmla="*/ 0 w 618009"/>
              <a:gd name="connsiteY0" fmla="*/ 171450 h 5879628"/>
              <a:gd name="connsiteX1" fmla="*/ 598959 w 618009"/>
              <a:gd name="connsiteY1" fmla="*/ 0 h 5879628"/>
              <a:gd name="connsiteX2" fmla="*/ 618009 w 618009"/>
              <a:gd name="connsiteY2" fmla="*/ 5879628 h 5879628"/>
              <a:gd name="connsiteX3" fmla="*/ 514350 w 618009"/>
              <a:gd name="connsiteY3" fmla="*/ 5727228 h 5879628"/>
              <a:gd name="connsiteX4" fmla="*/ 0 w 618009"/>
              <a:gd name="connsiteY4" fmla="*/ 171450 h 587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009" h="5879628">
                <a:moveTo>
                  <a:pt x="0" y="171450"/>
                </a:moveTo>
                <a:lnTo>
                  <a:pt x="598959" y="0"/>
                </a:lnTo>
                <a:lnTo>
                  <a:pt x="618009" y="5879628"/>
                </a:lnTo>
                <a:lnTo>
                  <a:pt x="514350" y="5727228"/>
                </a:lnTo>
                <a:lnTo>
                  <a:pt x="0" y="1714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12246" y="47004"/>
            <a:ext cx="757237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2400" dirty="0" smtClean="0">
                <a:solidFill>
                  <a:schemeClr val="bg1"/>
                </a:solidFill>
              </a:rPr>
              <a:t>Trecho em estudo para concessão Rodoviária</a:t>
            </a:r>
            <a:endParaRPr lang="pt-BR" altLang="pt-BR" sz="2400" b="1" dirty="0">
              <a:solidFill>
                <a:schemeClr val="bg1"/>
              </a:solidFill>
              <a:latin typeface="Calibri 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24278"/>
              </p:ext>
            </p:extLst>
          </p:nvPr>
        </p:nvGraphicFramePr>
        <p:xfrm>
          <a:off x="395288" y="5516563"/>
          <a:ext cx="8640762" cy="12795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6337"/>
                <a:gridCol w="4824425"/>
              </a:tblGrid>
              <a:tr h="314486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Região</a:t>
                      </a:r>
                      <a:r>
                        <a:rPr lang="pt-BR" sz="20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de Aracruz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3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u="none" strike="noStrike" dirty="0" smtClean="0">
                          <a:solidFill>
                            <a:schemeClr val="bg1"/>
                          </a:solidFill>
                        </a:rPr>
                        <a:t>Cobrança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30" marB="0"/>
                </a:tc>
              </a:tr>
              <a:tr h="3360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Tempo de 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Concessão: </a:t>
                      </a:r>
                      <a:r>
                        <a:rPr lang="pt-BR" sz="200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pt-BR" sz="200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anos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3" marR="9525" marT="9530" marB="0" anchor="ctr"/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Até 4 praças em toda a</a:t>
                      </a:r>
                      <a:r>
                        <a:rPr lang="pt-BR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extensão.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30" marB="0"/>
                </a:tc>
              </a:tr>
              <a:tr h="3144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Extensão:  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250 </a:t>
                      </a:r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Km 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3" marR="9525" marT="953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44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Investimento:  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R$ 1.5 Bilhão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3" marR="9525" marT="953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1843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3" descr="S8_v2_salinas_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S2_V4_salinas_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/>
          <a:stretch>
            <a:fillRect/>
          </a:stretch>
        </p:blipFill>
        <p:spPr bwMode="auto">
          <a:xfrm>
            <a:off x="1214438" y="0"/>
            <a:ext cx="7929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S2_V4_salinas_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37500" b="4166"/>
          <a:stretch>
            <a:fillRect/>
          </a:stretch>
        </p:blipFill>
        <p:spPr bwMode="auto">
          <a:xfrm>
            <a:off x="4929188" y="2571750"/>
            <a:ext cx="421481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S2_V4_salinas_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7" r="28906"/>
          <a:stretch>
            <a:fillRect/>
          </a:stretch>
        </p:blipFill>
        <p:spPr bwMode="auto">
          <a:xfrm>
            <a:off x="0" y="2857500"/>
            <a:ext cx="650081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 descr="S2_V4_salinas_0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2" r="63281" b="27083"/>
          <a:stretch>
            <a:fillRect/>
          </a:stretch>
        </p:blipFill>
        <p:spPr bwMode="auto">
          <a:xfrm>
            <a:off x="0" y="2214563"/>
            <a:ext cx="335756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621" y="83922"/>
            <a:ext cx="1955195" cy="21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03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30157E-6 L -0.08663 -0.09436 " pathEditMode="relative" ptsTypes="AA">
                                      <p:cBhvr>
                                        <p:cTn id="27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Imagem 51" descr="S3_pipoca_V2_Rafa_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3149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" y="1700808"/>
            <a:ext cx="9144000" cy="6084541"/>
          </a:xfrm>
          <a:prstGeom prst="rect">
            <a:avLst/>
          </a:prstGeom>
        </p:spPr>
      </p:pic>
      <p:sp>
        <p:nvSpPr>
          <p:cNvPr id="14341" name="Retângulo 23"/>
          <p:cNvSpPr>
            <a:spLocks noChangeArrowheads="1"/>
          </p:cNvSpPr>
          <p:nvPr/>
        </p:nvSpPr>
        <p:spPr bwMode="auto">
          <a:xfrm>
            <a:off x="683568" y="116632"/>
            <a:ext cx="8242945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Aft>
                <a:spcPts val="600"/>
              </a:spcAft>
            </a:pPr>
            <a:r>
              <a:rPr lang="pt-BR" sz="4400" dirty="0">
                <a:solidFill>
                  <a:srgbClr val="FFC000"/>
                </a:solidFill>
                <a:latin typeface="Century Gothic" panose="020B0502020202020204" pitchFamily="34" charset="0"/>
              </a:rPr>
              <a:t>Obras Rodoviárias Região de Aracruz</a:t>
            </a:r>
          </a:p>
        </p:txBody>
      </p:sp>
      <p:grpSp>
        <p:nvGrpSpPr>
          <p:cNvPr id="2" name="Grupo 52"/>
          <p:cNvGrpSpPr>
            <a:grpSpLocks/>
          </p:cNvGrpSpPr>
          <p:nvPr/>
        </p:nvGrpSpPr>
        <p:grpSpPr bwMode="auto">
          <a:xfrm>
            <a:off x="-108520" y="2061195"/>
            <a:ext cx="7884368" cy="4413251"/>
            <a:chOff x="-6157192" y="1785938"/>
            <a:chExt cx="4429125" cy="5072062"/>
          </a:xfrm>
        </p:grpSpPr>
        <p:pic>
          <p:nvPicPr>
            <p:cNvPr id="14391" name="Picture 22" descr="\\SOAP-PROD\Historico\Criacao\Clientes\Secretaria do Espírito Santo\PNG\S3_pipoc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45" r="44376"/>
            <a:stretch>
              <a:fillRect/>
            </a:stretch>
          </p:blipFill>
          <p:spPr bwMode="auto">
            <a:xfrm>
              <a:off x="-6157192" y="1785938"/>
              <a:ext cx="4429125" cy="507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92" name="Retângulo 23"/>
            <p:cNvSpPr>
              <a:spLocks noChangeArrowheads="1"/>
            </p:cNvSpPr>
            <p:nvPr/>
          </p:nvSpPr>
          <p:spPr bwMode="auto">
            <a:xfrm>
              <a:off x="-6030639" y="2901118"/>
              <a:ext cx="3574451" cy="2486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pt-BR" sz="4800" dirty="0" smtClean="0">
                  <a:solidFill>
                    <a:srgbClr val="00A3CE"/>
                  </a:solidFill>
                  <a:latin typeface="Century Gothic" panose="020B0502020202020204" pitchFamily="34" charset="0"/>
                </a:rPr>
                <a:t>69,1</a:t>
              </a:r>
              <a:r>
                <a:rPr lang="pt-BR" sz="4800" b="1" dirty="0" smtClean="0">
                  <a:solidFill>
                    <a:srgbClr val="00A3CE"/>
                  </a:solidFill>
                  <a:latin typeface="Century Gothic" panose="020B0502020202020204" pitchFamily="34" charset="0"/>
                </a:rPr>
                <a:t> milhões</a:t>
              </a:r>
            </a:p>
            <a:p>
              <a:pPr algn="ctr" eaLnBrk="1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pt-BR" sz="4800" dirty="0" smtClean="0">
                  <a:solidFill>
                    <a:srgbClr val="00A3CE"/>
                  </a:solidFill>
                  <a:latin typeface="Century Gothic" panose="020B0502020202020204" pitchFamily="34" charset="0"/>
                </a:rPr>
                <a:t>em 56 km de rodovias</a:t>
              </a:r>
              <a:endParaRPr lang="pt-BR" sz="4800" b="1" dirty="0">
                <a:solidFill>
                  <a:srgbClr val="00A3CE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6836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9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9144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398588" y="-315416"/>
            <a:ext cx="7853932" cy="1857350"/>
          </a:xfrm>
          <a:custGeom>
            <a:avLst/>
            <a:gdLst>
              <a:gd name="connsiteX0" fmla="*/ 0 w 7453882"/>
              <a:gd name="connsiteY0" fmla="*/ 0 h 1800200"/>
              <a:gd name="connsiteX1" fmla="*/ 7453882 w 7453882"/>
              <a:gd name="connsiteY1" fmla="*/ 0 h 1800200"/>
              <a:gd name="connsiteX2" fmla="*/ 7453882 w 7453882"/>
              <a:gd name="connsiteY2" fmla="*/ 1800200 h 1800200"/>
              <a:gd name="connsiteX3" fmla="*/ 0 w 7453882"/>
              <a:gd name="connsiteY3" fmla="*/ 1800200 h 1800200"/>
              <a:gd name="connsiteX4" fmla="*/ 0 w 7453882"/>
              <a:gd name="connsiteY4" fmla="*/ 0 h 1800200"/>
              <a:gd name="connsiteX0" fmla="*/ 0 w 7853932"/>
              <a:gd name="connsiteY0" fmla="*/ 0 h 1800200"/>
              <a:gd name="connsiteX1" fmla="*/ 7853932 w 7853932"/>
              <a:gd name="connsiteY1" fmla="*/ 0 h 1800200"/>
              <a:gd name="connsiteX2" fmla="*/ 7853932 w 7853932"/>
              <a:gd name="connsiteY2" fmla="*/ 1800200 h 1800200"/>
              <a:gd name="connsiteX3" fmla="*/ 400050 w 7853932"/>
              <a:gd name="connsiteY3" fmla="*/ 1800200 h 1800200"/>
              <a:gd name="connsiteX4" fmla="*/ 0 w 7853932"/>
              <a:gd name="connsiteY4" fmla="*/ 0 h 1800200"/>
              <a:gd name="connsiteX0" fmla="*/ 0 w 7853932"/>
              <a:gd name="connsiteY0" fmla="*/ 0 h 1857350"/>
              <a:gd name="connsiteX1" fmla="*/ 7853932 w 7853932"/>
              <a:gd name="connsiteY1" fmla="*/ 0 h 1857350"/>
              <a:gd name="connsiteX2" fmla="*/ 7853932 w 7853932"/>
              <a:gd name="connsiteY2" fmla="*/ 1800200 h 1857350"/>
              <a:gd name="connsiteX3" fmla="*/ 438150 w 7853932"/>
              <a:gd name="connsiteY3" fmla="*/ 1857350 h 1857350"/>
              <a:gd name="connsiteX4" fmla="*/ 0 w 7853932"/>
              <a:gd name="connsiteY4" fmla="*/ 0 h 18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3932" h="1857350">
                <a:moveTo>
                  <a:pt x="0" y="0"/>
                </a:moveTo>
                <a:lnTo>
                  <a:pt x="7853932" y="0"/>
                </a:lnTo>
                <a:lnTo>
                  <a:pt x="7853932" y="1800200"/>
                </a:lnTo>
                <a:lnTo>
                  <a:pt x="438150" y="18573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75"/>
          <a:stretch>
            <a:fillRect/>
          </a:stretch>
        </p:blipFill>
        <p:spPr bwMode="auto">
          <a:xfrm>
            <a:off x="-11906" y="-7939"/>
            <a:ext cx="3276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6" t="80450"/>
          <a:stretch/>
        </p:blipFill>
        <p:spPr bwMode="auto">
          <a:xfrm>
            <a:off x="-108520" y="5301209"/>
            <a:ext cx="9359453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908175" y="201613"/>
            <a:ext cx="6984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pt-BR" sz="2000" dirty="0">
                <a:solidFill>
                  <a:schemeClr val="bg1"/>
                </a:solidFill>
                <a:latin typeface="Calibri "/>
              </a:rPr>
              <a:t>Obras de Reabilitação da Rodovia ES 257, trecho </a:t>
            </a:r>
            <a:r>
              <a:rPr lang="pt-BR" sz="2000" dirty="0" err="1">
                <a:solidFill>
                  <a:schemeClr val="bg1"/>
                </a:solidFill>
                <a:latin typeface="Calibri "/>
              </a:rPr>
              <a:t>Entrº</a:t>
            </a:r>
            <a:r>
              <a:rPr lang="pt-BR" sz="2000" dirty="0">
                <a:solidFill>
                  <a:schemeClr val="bg1"/>
                </a:solidFill>
                <a:latin typeface="Calibri "/>
              </a:rPr>
              <a:t> BR 101 (Ibiraçu) / </a:t>
            </a:r>
            <a:r>
              <a:rPr lang="pt-BR" sz="2000" dirty="0" smtClean="0">
                <a:solidFill>
                  <a:schemeClr val="bg1"/>
                </a:solidFill>
                <a:latin typeface="Calibri "/>
              </a:rPr>
              <a:t>Aracruz</a:t>
            </a:r>
            <a:endParaRPr lang="pt-BR" sz="2000" dirty="0">
              <a:solidFill>
                <a:schemeClr val="bg1"/>
              </a:solidFill>
              <a:latin typeface="Calibri 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486418"/>
              </p:ext>
            </p:extLst>
          </p:nvPr>
        </p:nvGraphicFramePr>
        <p:xfrm>
          <a:off x="395536" y="5517232"/>
          <a:ext cx="8640960" cy="127886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6424"/>
                <a:gridCol w="4824536"/>
              </a:tblGrid>
              <a:tr h="27661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</a:rPr>
                        <a:t>ES </a:t>
                      </a:r>
                      <a:r>
                        <a:rPr lang="pt-BR" sz="2000" b="1" u="none" strike="noStrike" dirty="0" smtClean="0">
                          <a:solidFill>
                            <a:schemeClr val="bg1"/>
                          </a:solidFill>
                        </a:rPr>
                        <a:t>257 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</a:rPr>
                        <a:t>Características: 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358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Tempo de Execução: 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540 </a:t>
                      </a:r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Dias 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5" marR="9525" marT="9525" marB="0" anchor="ctr"/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pt-BR" sz="200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Pista simples, Largura de acostamento variando de 1,5m a 3,5m  </a:t>
                      </a:r>
                    </a:p>
                  </a:txBody>
                  <a:tcPr marL="9525" marR="9525" marT="9525" marB="0"/>
                </a:tc>
              </a:tr>
              <a:tr h="1903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Extensão:  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11,72 </a:t>
                      </a:r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Km 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66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Investimento:  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19 milhões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51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1" y="1268760"/>
            <a:ext cx="9144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398588" y="-315416"/>
            <a:ext cx="7853932" cy="1857350"/>
          </a:xfrm>
          <a:custGeom>
            <a:avLst/>
            <a:gdLst>
              <a:gd name="connsiteX0" fmla="*/ 0 w 7453882"/>
              <a:gd name="connsiteY0" fmla="*/ 0 h 1800200"/>
              <a:gd name="connsiteX1" fmla="*/ 7453882 w 7453882"/>
              <a:gd name="connsiteY1" fmla="*/ 0 h 1800200"/>
              <a:gd name="connsiteX2" fmla="*/ 7453882 w 7453882"/>
              <a:gd name="connsiteY2" fmla="*/ 1800200 h 1800200"/>
              <a:gd name="connsiteX3" fmla="*/ 0 w 7453882"/>
              <a:gd name="connsiteY3" fmla="*/ 1800200 h 1800200"/>
              <a:gd name="connsiteX4" fmla="*/ 0 w 7453882"/>
              <a:gd name="connsiteY4" fmla="*/ 0 h 1800200"/>
              <a:gd name="connsiteX0" fmla="*/ 0 w 7853932"/>
              <a:gd name="connsiteY0" fmla="*/ 0 h 1800200"/>
              <a:gd name="connsiteX1" fmla="*/ 7853932 w 7853932"/>
              <a:gd name="connsiteY1" fmla="*/ 0 h 1800200"/>
              <a:gd name="connsiteX2" fmla="*/ 7853932 w 7853932"/>
              <a:gd name="connsiteY2" fmla="*/ 1800200 h 1800200"/>
              <a:gd name="connsiteX3" fmla="*/ 400050 w 7853932"/>
              <a:gd name="connsiteY3" fmla="*/ 1800200 h 1800200"/>
              <a:gd name="connsiteX4" fmla="*/ 0 w 7853932"/>
              <a:gd name="connsiteY4" fmla="*/ 0 h 1800200"/>
              <a:gd name="connsiteX0" fmla="*/ 0 w 7853932"/>
              <a:gd name="connsiteY0" fmla="*/ 0 h 1857350"/>
              <a:gd name="connsiteX1" fmla="*/ 7853932 w 7853932"/>
              <a:gd name="connsiteY1" fmla="*/ 0 h 1857350"/>
              <a:gd name="connsiteX2" fmla="*/ 7853932 w 7853932"/>
              <a:gd name="connsiteY2" fmla="*/ 1800200 h 1857350"/>
              <a:gd name="connsiteX3" fmla="*/ 438150 w 7853932"/>
              <a:gd name="connsiteY3" fmla="*/ 1857350 h 1857350"/>
              <a:gd name="connsiteX4" fmla="*/ 0 w 7853932"/>
              <a:gd name="connsiteY4" fmla="*/ 0 h 18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3932" h="1857350">
                <a:moveTo>
                  <a:pt x="0" y="0"/>
                </a:moveTo>
                <a:lnTo>
                  <a:pt x="7853932" y="0"/>
                </a:lnTo>
                <a:lnTo>
                  <a:pt x="7853932" y="1800200"/>
                </a:lnTo>
                <a:lnTo>
                  <a:pt x="438150" y="18573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75"/>
          <a:stretch>
            <a:fillRect/>
          </a:stretch>
        </p:blipFill>
        <p:spPr bwMode="auto">
          <a:xfrm>
            <a:off x="-11906" y="-7939"/>
            <a:ext cx="3276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6" t="80450"/>
          <a:stretch/>
        </p:blipFill>
        <p:spPr bwMode="auto">
          <a:xfrm>
            <a:off x="-108520" y="5301209"/>
            <a:ext cx="9359453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908175" y="201613"/>
            <a:ext cx="6984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pt-BR" sz="2000" dirty="0">
                <a:solidFill>
                  <a:schemeClr val="bg1"/>
                </a:solidFill>
                <a:latin typeface="Calibri "/>
              </a:rPr>
              <a:t>Obras de Reabilitação da Rodovia ES </a:t>
            </a:r>
            <a:r>
              <a:rPr lang="pt-BR" sz="2000" dirty="0" smtClean="0">
                <a:solidFill>
                  <a:schemeClr val="bg1"/>
                </a:solidFill>
                <a:latin typeface="Calibri "/>
              </a:rPr>
              <a:t>257 trecho </a:t>
            </a:r>
            <a:r>
              <a:rPr lang="pt-BR" sz="2000" dirty="0">
                <a:solidFill>
                  <a:schemeClr val="bg1"/>
                </a:solidFill>
                <a:latin typeface="Calibri "/>
              </a:rPr>
              <a:t>Aracruz / </a:t>
            </a:r>
            <a:r>
              <a:rPr lang="pt-BR" sz="2000" dirty="0" err="1">
                <a:solidFill>
                  <a:schemeClr val="bg1"/>
                </a:solidFill>
                <a:latin typeface="Calibri "/>
              </a:rPr>
              <a:t>Entrº</a:t>
            </a:r>
            <a:r>
              <a:rPr lang="pt-BR" sz="2000" dirty="0">
                <a:solidFill>
                  <a:schemeClr val="bg1"/>
                </a:solidFill>
                <a:latin typeface="Calibri "/>
              </a:rPr>
              <a:t> ES-010 (Fábrica</a:t>
            </a:r>
            <a:r>
              <a:rPr lang="pt-BR" sz="2000" dirty="0" smtClean="0">
                <a:solidFill>
                  <a:schemeClr val="bg1"/>
                </a:solidFill>
                <a:latin typeface="Calibri "/>
              </a:rPr>
              <a:t>)</a:t>
            </a:r>
            <a:endParaRPr lang="pt-BR" sz="2000" dirty="0">
              <a:solidFill>
                <a:schemeClr val="bg1"/>
              </a:solidFill>
              <a:latin typeface="Calibri 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704772"/>
              </p:ext>
            </p:extLst>
          </p:nvPr>
        </p:nvGraphicFramePr>
        <p:xfrm>
          <a:off x="395536" y="5517232"/>
          <a:ext cx="8640960" cy="127886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6424"/>
                <a:gridCol w="4824536"/>
              </a:tblGrid>
              <a:tr h="27661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</a:rPr>
                        <a:t>ES </a:t>
                      </a:r>
                      <a:r>
                        <a:rPr lang="pt-BR" sz="2000" b="1" u="none" strike="noStrike" dirty="0" smtClean="0">
                          <a:solidFill>
                            <a:schemeClr val="bg1"/>
                          </a:solidFill>
                        </a:rPr>
                        <a:t>257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</a:rPr>
                        <a:t>Características: 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358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Tempo de Execução: 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540 </a:t>
                      </a:r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Dias 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5" marR="9525" marT="9525" marB="0" anchor="ctr"/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Pista simples, Largura de acostamento variando de 1,5m a 3,5m  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3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Extensão:  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21,2 </a:t>
                      </a:r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Km 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66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Investimento:  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30 milhões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0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398588" y="-315416"/>
            <a:ext cx="7853932" cy="1857350"/>
          </a:xfrm>
          <a:custGeom>
            <a:avLst/>
            <a:gdLst>
              <a:gd name="connsiteX0" fmla="*/ 0 w 7453882"/>
              <a:gd name="connsiteY0" fmla="*/ 0 h 1800200"/>
              <a:gd name="connsiteX1" fmla="*/ 7453882 w 7453882"/>
              <a:gd name="connsiteY1" fmla="*/ 0 h 1800200"/>
              <a:gd name="connsiteX2" fmla="*/ 7453882 w 7453882"/>
              <a:gd name="connsiteY2" fmla="*/ 1800200 h 1800200"/>
              <a:gd name="connsiteX3" fmla="*/ 0 w 7453882"/>
              <a:gd name="connsiteY3" fmla="*/ 1800200 h 1800200"/>
              <a:gd name="connsiteX4" fmla="*/ 0 w 7453882"/>
              <a:gd name="connsiteY4" fmla="*/ 0 h 1800200"/>
              <a:gd name="connsiteX0" fmla="*/ 0 w 7853932"/>
              <a:gd name="connsiteY0" fmla="*/ 0 h 1800200"/>
              <a:gd name="connsiteX1" fmla="*/ 7853932 w 7853932"/>
              <a:gd name="connsiteY1" fmla="*/ 0 h 1800200"/>
              <a:gd name="connsiteX2" fmla="*/ 7853932 w 7853932"/>
              <a:gd name="connsiteY2" fmla="*/ 1800200 h 1800200"/>
              <a:gd name="connsiteX3" fmla="*/ 400050 w 7853932"/>
              <a:gd name="connsiteY3" fmla="*/ 1800200 h 1800200"/>
              <a:gd name="connsiteX4" fmla="*/ 0 w 7853932"/>
              <a:gd name="connsiteY4" fmla="*/ 0 h 1800200"/>
              <a:gd name="connsiteX0" fmla="*/ 0 w 7853932"/>
              <a:gd name="connsiteY0" fmla="*/ 0 h 1857350"/>
              <a:gd name="connsiteX1" fmla="*/ 7853932 w 7853932"/>
              <a:gd name="connsiteY1" fmla="*/ 0 h 1857350"/>
              <a:gd name="connsiteX2" fmla="*/ 7853932 w 7853932"/>
              <a:gd name="connsiteY2" fmla="*/ 1800200 h 1857350"/>
              <a:gd name="connsiteX3" fmla="*/ 438150 w 7853932"/>
              <a:gd name="connsiteY3" fmla="*/ 1857350 h 1857350"/>
              <a:gd name="connsiteX4" fmla="*/ 0 w 7853932"/>
              <a:gd name="connsiteY4" fmla="*/ 0 h 18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3932" h="1857350">
                <a:moveTo>
                  <a:pt x="0" y="0"/>
                </a:moveTo>
                <a:lnTo>
                  <a:pt x="7853932" y="0"/>
                </a:lnTo>
                <a:lnTo>
                  <a:pt x="7853932" y="1800200"/>
                </a:lnTo>
                <a:lnTo>
                  <a:pt x="438150" y="18573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7" y="943161"/>
            <a:ext cx="9144000" cy="513644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75"/>
          <a:stretch>
            <a:fillRect/>
          </a:stretch>
        </p:blipFill>
        <p:spPr bwMode="auto">
          <a:xfrm>
            <a:off x="-11906" y="-7939"/>
            <a:ext cx="3276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6" t="80450"/>
          <a:stretch/>
        </p:blipFill>
        <p:spPr bwMode="auto">
          <a:xfrm>
            <a:off x="-108520" y="5301209"/>
            <a:ext cx="9359453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908175" y="201613"/>
            <a:ext cx="6984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pt-BR" sz="2000" dirty="0">
                <a:solidFill>
                  <a:schemeClr val="bg1"/>
                </a:solidFill>
                <a:latin typeface="Calibri "/>
              </a:rPr>
              <a:t>Pavimentação da Rodovia ES 124 - Santa Rosa </a:t>
            </a:r>
            <a:r>
              <a:rPr lang="pt-BR" sz="2000" dirty="0" smtClean="0">
                <a:solidFill>
                  <a:schemeClr val="bg1"/>
                </a:solidFill>
                <a:latin typeface="Calibri "/>
              </a:rPr>
              <a:t>– Aracruz trecho </a:t>
            </a:r>
            <a:r>
              <a:rPr lang="pt-BR" sz="2000" dirty="0" err="1">
                <a:solidFill>
                  <a:schemeClr val="bg1"/>
                </a:solidFill>
                <a:latin typeface="Calibri "/>
              </a:rPr>
              <a:t>Entr</a:t>
            </a:r>
            <a:r>
              <a:rPr lang="pt-BR" sz="2000" dirty="0">
                <a:solidFill>
                  <a:schemeClr val="bg1"/>
                </a:solidFill>
                <a:latin typeface="Calibri "/>
              </a:rPr>
              <a:t>. ES </a:t>
            </a:r>
            <a:r>
              <a:rPr lang="pt-BR" sz="2000" dirty="0" smtClean="0">
                <a:solidFill>
                  <a:schemeClr val="bg1"/>
                </a:solidFill>
                <a:latin typeface="Calibri "/>
              </a:rPr>
              <a:t>456</a:t>
            </a:r>
            <a:endParaRPr lang="pt-BR" sz="2000" dirty="0">
              <a:solidFill>
                <a:schemeClr val="bg1"/>
              </a:solidFill>
              <a:latin typeface="Calibri 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469377"/>
              </p:ext>
            </p:extLst>
          </p:nvPr>
        </p:nvGraphicFramePr>
        <p:xfrm>
          <a:off x="395536" y="5517232"/>
          <a:ext cx="8640960" cy="127886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6424"/>
                <a:gridCol w="4824536"/>
              </a:tblGrid>
              <a:tr h="27661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</a:rPr>
                        <a:t>ES </a:t>
                      </a:r>
                      <a:r>
                        <a:rPr lang="pt-BR" sz="2000" b="1" u="none" strike="noStrike" dirty="0" smtClean="0">
                          <a:solidFill>
                            <a:schemeClr val="bg1"/>
                          </a:solidFill>
                        </a:rPr>
                        <a:t>124/ES</a:t>
                      </a:r>
                      <a:r>
                        <a:rPr lang="pt-BR" sz="2000" b="1" u="none" strike="noStrike" baseline="0" dirty="0" smtClean="0">
                          <a:solidFill>
                            <a:schemeClr val="bg1"/>
                          </a:solidFill>
                        </a:rPr>
                        <a:t> 456</a:t>
                      </a:r>
                      <a:r>
                        <a:rPr lang="pt-BR" sz="2000" b="1" u="none" strike="noStrike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</a:rPr>
                        <a:t>Características: 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358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Tempo de Execução: 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545 </a:t>
                      </a:r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Dias 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5" marR="9525" marT="9525" marB="0" anchor="ctr"/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Pista simples, Largura de acostamento variando de 1,5m a 3,5m  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3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Extensão:  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15,78 </a:t>
                      </a:r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Km 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66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Investimento:  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19 milhões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53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8720"/>
            <a:ext cx="9144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398588" y="-315416"/>
            <a:ext cx="7853932" cy="1857350"/>
          </a:xfrm>
          <a:custGeom>
            <a:avLst/>
            <a:gdLst>
              <a:gd name="connsiteX0" fmla="*/ 0 w 7453882"/>
              <a:gd name="connsiteY0" fmla="*/ 0 h 1800200"/>
              <a:gd name="connsiteX1" fmla="*/ 7453882 w 7453882"/>
              <a:gd name="connsiteY1" fmla="*/ 0 h 1800200"/>
              <a:gd name="connsiteX2" fmla="*/ 7453882 w 7453882"/>
              <a:gd name="connsiteY2" fmla="*/ 1800200 h 1800200"/>
              <a:gd name="connsiteX3" fmla="*/ 0 w 7453882"/>
              <a:gd name="connsiteY3" fmla="*/ 1800200 h 1800200"/>
              <a:gd name="connsiteX4" fmla="*/ 0 w 7453882"/>
              <a:gd name="connsiteY4" fmla="*/ 0 h 1800200"/>
              <a:gd name="connsiteX0" fmla="*/ 0 w 7853932"/>
              <a:gd name="connsiteY0" fmla="*/ 0 h 1800200"/>
              <a:gd name="connsiteX1" fmla="*/ 7853932 w 7853932"/>
              <a:gd name="connsiteY1" fmla="*/ 0 h 1800200"/>
              <a:gd name="connsiteX2" fmla="*/ 7853932 w 7853932"/>
              <a:gd name="connsiteY2" fmla="*/ 1800200 h 1800200"/>
              <a:gd name="connsiteX3" fmla="*/ 400050 w 7853932"/>
              <a:gd name="connsiteY3" fmla="*/ 1800200 h 1800200"/>
              <a:gd name="connsiteX4" fmla="*/ 0 w 7853932"/>
              <a:gd name="connsiteY4" fmla="*/ 0 h 1800200"/>
              <a:gd name="connsiteX0" fmla="*/ 0 w 7853932"/>
              <a:gd name="connsiteY0" fmla="*/ 0 h 1857350"/>
              <a:gd name="connsiteX1" fmla="*/ 7853932 w 7853932"/>
              <a:gd name="connsiteY1" fmla="*/ 0 h 1857350"/>
              <a:gd name="connsiteX2" fmla="*/ 7853932 w 7853932"/>
              <a:gd name="connsiteY2" fmla="*/ 1800200 h 1857350"/>
              <a:gd name="connsiteX3" fmla="*/ 438150 w 7853932"/>
              <a:gd name="connsiteY3" fmla="*/ 1857350 h 1857350"/>
              <a:gd name="connsiteX4" fmla="*/ 0 w 7853932"/>
              <a:gd name="connsiteY4" fmla="*/ 0 h 18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3932" h="1857350">
                <a:moveTo>
                  <a:pt x="0" y="0"/>
                </a:moveTo>
                <a:lnTo>
                  <a:pt x="7853932" y="0"/>
                </a:lnTo>
                <a:lnTo>
                  <a:pt x="7853932" y="1800200"/>
                </a:lnTo>
                <a:lnTo>
                  <a:pt x="438150" y="18573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75"/>
          <a:stretch>
            <a:fillRect/>
          </a:stretch>
        </p:blipFill>
        <p:spPr bwMode="auto">
          <a:xfrm>
            <a:off x="-11906" y="-7939"/>
            <a:ext cx="3276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6" t="80450"/>
          <a:stretch/>
        </p:blipFill>
        <p:spPr bwMode="auto">
          <a:xfrm>
            <a:off x="-108520" y="5301209"/>
            <a:ext cx="9359453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908175" y="201613"/>
            <a:ext cx="6984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pt-BR" sz="2000" dirty="0">
                <a:solidFill>
                  <a:schemeClr val="bg1"/>
                </a:solidFill>
                <a:latin typeface="Calibri "/>
              </a:rPr>
              <a:t>Construção de Ponte sobre o Rio </a:t>
            </a:r>
            <a:r>
              <a:rPr lang="pt-BR" sz="2000" dirty="0" err="1">
                <a:solidFill>
                  <a:schemeClr val="bg1"/>
                </a:solidFill>
                <a:latin typeface="Calibri "/>
              </a:rPr>
              <a:t>Grapuama</a:t>
            </a:r>
            <a:r>
              <a:rPr lang="pt-BR" sz="2000" dirty="0">
                <a:solidFill>
                  <a:schemeClr val="bg1"/>
                </a:solidFill>
                <a:latin typeface="Calibri "/>
              </a:rPr>
              <a:t>, trecho Rodovia ES </a:t>
            </a:r>
            <a:r>
              <a:rPr lang="pt-BR" sz="2000" dirty="0" smtClean="0">
                <a:solidFill>
                  <a:schemeClr val="bg1"/>
                </a:solidFill>
                <a:latin typeface="Calibri "/>
              </a:rPr>
              <a:t>124 Aracruz-Santa Rosa</a:t>
            </a:r>
            <a:endParaRPr lang="pt-BR" sz="2000" dirty="0">
              <a:solidFill>
                <a:schemeClr val="bg1"/>
              </a:solidFill>
              <a:latin typeface="Calibri 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156573"/>
              </p:ext>
            </p:extLst>
          </p:nvPr>
        </p:nvGraphicFramePr>
        <p:xfrm>
          <a:off x="395536" y="5517232"/>
          <a:ext cx="8640960" cy="127886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6424"/>
                <a:gridCol w="4824536"/>
              </a:tblGrid>
              <a:tr h="276619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</a:rPr>
                        <a:t>ES </a:t>
                      </a:r>
                      <a:r>
                        <a:rPr lang="pt-BR" sz="2000" b="1" u="none" strike="noStrike" dirty="0" smtClean="0">
                          <a:solidFill>
                            <a:schemeClr val="bg1"/>
                          </a:solidFill>
                        </a:rPr>
                        <a:t>124 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</a:rPr>
                        <a:t>Características: 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358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Tempo de Execução: 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180 </a:t>
                      </a:r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Dias 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5" marR="9525" marT="9525" marB="0" anchor="ctr"/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Pista simples, 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comprimento de 25 metros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3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Extensão:  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25 Metros 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66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Investimento:  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1,1 milhões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14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Imagem 51" descr="S3_pipoca_V2_Rafa_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3149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" y="1700808"/>
            <a:ext cx="9144000" cy="6084541"/>
          </a:xfrm>
          <a:prstGeom prst="rect">
            <a:avLst/>
          </a:prstGeom>
        </p:spPr>
      </p:pic>
      <p:sp>
        <p:nvSpPr>
          <p:cNvPr id="14341" name="Retângulo 23"/>
          <p:cNvSpPr>
            <a:spLocks noChangeArrowheads="1"/>
          </p:cNvSpPr>
          <p:nvPr/>
        </p:nvSpPr>
        <p:spPr bwMode="auto">
          <a:xfrm>
            <a:off x="683568" y="116632"/>
            <a:ext cx="8242945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Aft>
                <a:spcPts val="600"/>
              </a:spcAft>
            </a:pPr>
            <a:r>
              <a:rPr lang="pt-BR" sz="4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Manutenção de Rodoviárias Região </a:t>
            </a:r>
            <a:r>
              <a:rPr lang="pt-BR" sz="4400" dirty="0">
                <a:solidFill>
                  <a:srgbClr val="FFC000"/>
                </a:solidFill>
                <a:latin typeface="Century Gothic" panose="020B0502020202020204" pitchFamily="34" charset="0"/>
              </a:rPr>
              <a:t>de Aracruz</a:t>
            </a:r>
          </a:p>
        </p:txBody>
      </p:sp>
      <p:grpSp>
        <p:nvGrpSpPr>
          <p:cNvPr id="2" name="Grupo 52"/>
          <p:cNvGrpSpPr>
            <a:grpSpLocks/>
          </p:cNvGrpSpPr>
          <p:nvPr/>
        </p:nvGrpSpPr>
        <p:grpSpPr bwMode="auto">
          <a:xfrm>
            <a:off x="-108520" y="2061195"/>
            <a:ext cx="7884368" cy="4413251"/>
            <a:chOff x="-6157192" y="1785938"/>
            <a:chExt cx="4429125" cy="5072062"/>
          </a:xfrm>
        </p:grpSpPr>
        <p:pic>
          <p:nvPicPr>
            <p:cNvPr id="14391" name="Picture 22" descr="\\SOAP-PROD\Historico\Criacao\Clientes\Secretaria do Espírito Santo\PNG\S3_pipoc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45" r="44376"/>
            <a:stretch>
              <a:fillRect/>
            </a:stretch>
          </p:blipFill>
          <p:spPr bwMode="auto">
            <a:xfrm>
              <a:off x="-6157192" y="1785938"/>
              <a:ext cx="4429125" cy="507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92" name="Retângulo 23"/>
            <p:cNvSpPr>
              <a:spLocks noChangeArrowheads="1"/>
            </p:cNvSpPr>
            <p:nvPr/>
          </p:nvSpPr>
          <p:spPr bwMode="auto">
            <a:xfrm>
              <a:off x="-6030639" y="2901118"/>
              <a:ext cx="3574451" cy="2486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pt-BR" sz="4800" dirty="0" smtClean="0">
                  <a:solidFill>
                    <a:srgbClr val="00A3CE"/>
                  </a:solidFill>
                  <a:latin typeface="Century Gothic" panose="020B0502020202020204" pitchFamily="34" charset="0"/>
                </a:rPr>
                <a:t>18</a:t>
              </a:r>
              <a:r>
                <a:rPr lang="pt-BR" sz="4800" b="1" dirty="0" smtClean="0">
                  <a:solidFill>
                    <a:srgbClr val="00A3CE"/>
                  </a:solidFill>
                  <a:latin typeface="Century Gothic" panose="020B0502020202020204" pitchFamily="34" charset="0"/>
                </a:rPr>
                <a:t> milhões</a:t>
              </a:r>
            </a:p>
            <a:p>
              <a:pPr algn="ctr" eaLnBrk="1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pt-BR" sz="4800" dirty="0" smtClean="0">
                  <a:solidFill>
                    <a:srgbClr val="00A3CE"/>
                  </a:solidFill>
                  <a:latin typeface="Century Gothic" panose="020B0502020202020204" pitchFamily="34" charset="0"/>
                </a:rPr>
                <a:t>em 302 km de rodovias</a:t>
              </a:r>
              <a:endParaRPr lang="pt-BR" sz="4800" b="1" dirty="0">
                <a:solidFill>
                  <a:srgbClr val="00A3CE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197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Imagem 34" descr="N12_V3_Ash_0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49"/>
          <a:stretch>
            <a:fillRect/>
          </a:stretch>
        </p:blipFill>
        <p:spPr bwMode="auto">
          <a:xfrm>
            <a:off x="0" y="0"/>
            <a:ext cx="605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Imagem 6" descr="N12_V3_Ash_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56"/>
          <a:stretch>
            <a:fillRect/>
          </a:stretch>
        </p:blipFill>
        <p:spPr bwMode="auto">
          <a:xfrm>
            <a:off x="0" y="0"/>
            <a:ext cx="635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Imagem 7" descr="N12_V3_Ash_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r="37500"/>
          <a:stretch>
            <a:fillRect/>
          </a:stretch>
        </p:blipFill>
        <p:spPr bwMode="auto">
          <a:xfrm>
            <a:off x="0" y="342900"/>
            <a:ext cx="57150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7" cstate="print"/>
          <a:srcRect l="26796" t="30275" r="49715" b="28452"/>
          <a:stretch/>
        </p:blipFill>
        <p:spPr>
          <a:xfrm rot="21226023">
            <a:off x="-378386" y="798888"/>
            <a:ext cx="5736943" cy="5603123"/>
          </a:xfrm>
          <a:prstGeom prst="rect">
            <a:avLst/>
          </a:prstGeom>
        </p:spPr>
      </p:pic>
      <p:sp>
        <p:nvSpPr>
          <p:cNvPr id="22538" name="Retângulo 23"/>
          <p:cNvSpPr>
            <a:spLocks noChangeArrowheads="1"/>
          </p:cNvSpPr>
          <p:nvPr/>
        </p:nvSpPr>
        <p:spPr bwMode="auto">
          <a:xfrm>
            <a:off x="5682281" y="271463"/>
            <a:ext cx="3498232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Aft>
                <a:spcPts val="600"/>
              </a:spcAft>
            </a:pPr>
            <a:r>
              <a:rPr lang="pt-BR" sz="36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PROJETOS DE ENGENHARIA</a:t>
            </a:r>
            <a:endParaRPr lang="pt-BR" sz="36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559" name="Picture 30" descr="H:\Criacao\Clientes\Secretaria do Espírito Santo\PNG\_scal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13" b="56250"/>
          <a:stretch>
            <a:fillRect/>
          </a:stretch>
        </p:blipFill>
        <p:spPr bwMode="auto">
          <a:xfrm>
            <a:off x="0" y="0"/>
            <a:ext cx="50006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012160" y="2996952"/>
            <a:ext cx="3093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140 Km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</a:rPr>
              <a:t>8</a:t>
            </a:r>
            <a:r>
              <a:rPr lang="pt-BR" sz="3200" dirty="0" smtClean="0">
                <a:solidFill>
                  <a:schemeClr val="bg1"/>
                </a:solidFill>
              </a:rPr>
              <a:t> milhões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643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Imagem 13" descr="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143000"/>
            <a:ext cx="78105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r="64175"/>
          <a:stretch>
            <a:fillRect/>
          </a:stretch>
        </p:blipFill>
        <p:spPr bwMode="auto">
          <a:xfrm>
            <a:off x="-11906" y="-7939"/>
            <a:ext cx="3276600" cy="685800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tângulo 7"/>
          <p:cNvSpPr/>
          <p:nvPr/>
        </p:nvSpPr>
        <p:spPr>
          <a:xfrm>
            <a:off x="1290638" y="-357188"/>
            <a:ext cx="7853362" cy="1857376"/>
          </a:xfrm>
          <a:custGeom>
            <a:avLst/>
            <a:gdLst>
              <a:gd name="connsiteX0" fmla="*/ 0 w 7453882"/>
              <a:gd name="connsiteY0" fmla="*/ 0 h 1800200"/>
              <a:gd name="connsiteX1" fmla="*/ 7453882 w 7453882"/>
              <a:gd name="connsiteY1" fmla="*/ 0 h 1800200"/>
              <a:gd name="connsiteX2" fmla="*/ 7453882 w 7453882"/>
              <a:gd name="connsiteY2" fmla="*/ 1800200 h 1800200"/>
              <a:gd name="connsiteX3" fmla="*/ 0 w 7453882"/>
              <a:gd name="connsiteY3" fmla="*/ 1800200 h 1800200"/>
              <a:gd name="connsiteX4" fmla="*/ 0 w 7453882"/>
              <a:gd name="connsiteY4" fmla="*/ 0 h 1800200"/>
              <a:gd name="connsiteX0" fmla="*/ 0 w 7853932"/>
              <a:gd name="connsiteY0" fmla="*/ 0 h 1800200"/>
              <a:gd name="connsiteX1" fmla="*/ 7853932 w 7853932"/>
              <a:gd name="connsiteY1" fmla="*/ 0 h 1800200"/>
              <a:gd name="connsiteX2" fmla="*/ 7853932 w 7853932"/>
              <a:gd name="connsiteY2" fmla="*/ 1800200 h 1800200"/>
              <a:gd name="connsiteX3" fmla="*/ 400050 w 7853932"/>
              <a:gd name="connsiteY3" fmla="*/ 1800200 h 1800200"/>
              <a:gd name="connsiteX4" fmla="*/ 0 w 7853932"/>
              <a:gd name="connsiteY4" fmla="*/ 0 h 1800200"/>
              <a:gd name="connsiteX0" fmla="*/ 0 w 7853932"/>
              <a:gd name="connsiteY0" fmla="*/ 0 h 1857350"/>
              <a:gd name="connsiteX1" fmla="*/ 7853932 w 7853932"/>
              <a:gd name="connsiteY1" fmla="*/ 0 h 1857350"/>
              <a:gd name="connsiteX2" fmla="*/ 7853932 w 7853932"/>
              <a:gd name="connsiteY2" fmla="*/ 1800200 h 1857350"/>
              <a:gd name="connsiteX3" fmla="*/ 438150 w 7853932"/>
              <a:gd name="connsiteY3" fmla="*/ 1857350 h 1857350"/>
              <a:gd name="connsiteX4" fmla="*/ 0 w 7853932"/>
              <a:gd name="connsiteY4" fmla="*/ 0 h 18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3932" h="1857350">
                <a:moveTo>
                  <a:pt x="0" y="0"/>
                </a:moveTo>
                <a:lnTo>
                  <a:pt x="7853932" y="0"/>
                </a:lnTo>
                <a:lnTo>
                  <a:pt x="7853932" y="1800200"/>
                </a:lnTo>
                <a:lnTo>
                  <a:pt x="438150" y="18573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6" t="80450"/>
          <a:stretch>
            <a:fillRect/>
          </a:stretch>
        </p:blipFill>
        <p:spPr bwMode="auto">
          <a:xfrm>
            <a:off x="-107950" y="5300663"/>
            <a:ext cx="935831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8653463" y="1168400"/>
            <a:ext cx="617537" cy="5878513"/>
          </a:xfrm>
          <a:custGeom>
            <a:avLst/>
            <a:gdLst>
              <a:gd name="connsiteX0" fmla="*/ 0 w 1856259"/>
              <a:gd name="connsiteY0" fmla="*/ 0 h 5308128"/>
              <a:gd name="connsiteX1" fmla="*/ 1856259 w 1856259"/>
              <a:gd name="connsiteY1" fmla="*/ 0 h 5308128"/>
              <a:gd name="connsiteX2" fmla="*/ 1856259 w 1856259"/>
              <a:gd name="connsiteY2" fmla="*/ 5308128 h 5308128"/>
              <a:gd name="connsiteX3" fmla="*/ 0 w 1856259"/>
              <a:gd name="connsiteY3" fmla="*/ 5308128 h 5308128"/>
              <a:gd name="connsiteX4" fmla="*/ 0 w 1856259"/>
              <a:gd name="connsiteY4" fmla="*/ 0 h 5308128"/>
              <a:gd name="connsiteX0" fmla="*/ 0 w 1856259"/>
              <a:gd name="connsiteY0" fmla="*/ 0 h 5670078"/>
              <a:gd name="connsiteX1" fmla="*/ 1856259 w 1856259"/>
              <a:gd name="connsiteY1" fmla="*/ 0 h 5670078"/>
              <a:gd name="connsiteX2" fmla="*/ 1856259 w 1856259"/>
              <a:gd name="connsiteY2" fmla="*/ 5308128 h 5670078"/>
              <a:gd name="connsiteX3" fmla="*/ 495300 w 1856259"/>
              <a:gd name="connsiteY3" fmla="*/ 5670078 h 5670078"/>
              <a:gd name="connsiteX4" fmla="*/ 0 w 1856259"/>
              <a:gd name="connsiteY4" fmla="*/ 0 h 5670078"/>
              <a:gd name="connsiteX0" fmla="*/ 0 w 1875309"/>
              <a:gd name="connsiteY0" fmla="*/ 114300 h 5670078"/>
              <a:gd name="connsiteX1" fmla="*/ 1875309 w 1875309"/>
              <a:gd name="connsiteY1" fmla="*/ 0 h 5670078"/>
              <a:gd name="connsiteX2" fmla="*/ 1875309 w 1875309"/>
              <a:gd name="connsiteY2" fmla="*/ 5308128 h 5670078"/>
              <a:gd name="connsiteX3" fmla="*/ 514350 w 1875309"/>
              <a:gd name="connsiteY3" fmla="*/ 5670078 h 5670078"/>
              <a:gd name="connsiteX4" fmla="*/ 0 w 1875309"/>
              <a:gd name="connsiteY4" fmla="*/ 114300 h 5670078"/>
              <a:gd name="connsiteX0" fmla="*/ 0 w 1875309"/>
              <a:gd name="connsiteY0" fmla="*/ 171450 h 5727228"/>
              <a:gd name="connsiteX1" fmla="*/ 598959 w 1875309"/>
              <a:gd name="connsiteY1" fmla="*/ 0 h 5727228"/>
              <a:gd name="connsiteX2" fmla="*/ 1875309 w 1875309"/>
              <a:gd name="connsiteY2" fmla="*/ 5365278 h 5727228"/>
              <a:gd name="connsiteX3" fmla="*/ 514350 w 1875309"/>
              <a:gd name="connsiteY3" fmla="*/ 5727228 h 5727228"/>
              <a:gd name="connsiteX4" fmla="*/ 0 w 1875309"/>
              <a:gd name="connsiteY4" fmla="*/ 171450 h 5727228"/>
              <a:gd name="connsiteX0" fmla="*/ 0 w 618009"/>
              <a:gd name="connsiteY0" fmla="*/ 171450 h 5879628"/>
              <a:gd name="connsiteX1" fmla="*/ 598959 w 618009"/>
              <a:gd name="connsiteY1" fmla="*/ 0 h 5879628"/>
              <a:gd name="connsiteX2" fmla="*/ 618009 w 618009"/>
              <a:gd name="connsiteY2" fmla="*/ 5879628 h 5879628"/>
              <a:gd name="connsiteX3" fmla="*/ 514350 w 618009"/>
              <a:gd name="connsiteY3" fmla="*/ 5727228 h 5879628"/>
              <a:gd name="connsiteX4" fmla="*/ 0 w 618009"/>
              <a:gd name="connsiteY4" fmla="*/ 171450 h 587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009" h="5879628">
                <a:moveTo>
                  <a:pt x="0" y="171450"/>
                </a:moveTo>
                <a:lnTo>
                  <a:pt x="598959" y="0"/>
                </a:lnTo>
                <a:lnTo>
                  <a:pt x="618009" y="5879628"/>
                </a:lnTo>
                <a:lnTo>
                  <a:pt x="514350" y="5727228"/>
                </a:lnTo>
                <a:lnTo>
                  <a:pt x="0" y="1714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714500" y="214313"/>
            <a:ext cx="70215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4000" b="1">
                <a:solidFill>
                  <a:schemeClr val="bg1"/>
                </a:solidFill>
              </a:rPr>
              <a:t>Nova Almeida - Santa Cruz - Vila do Riacho</a:t>
            </a:r>
            <a:endParaRPr lang="pt-BR" altLang="pt-BR" sz="4000" b="1">
              <a:solidFill>
                <a:schemeClr val="bg1"/>
              </a:solidFill>
              <a:latin typeface="Calibri 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572641"/>
              </p:ext>
            </p:extLst>
          </p:nvPr>
        </p:nvGraphicFramePr>
        <p:xfrm>
          <a:off x="395288" y="5516563"/>
          <a:ext cx="8640762" cy="12795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6337"/>
                <a:gridCol w="4824425"/>
              </a:tblGrid>
              <a:tr h="314486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u="none" strike="noStrike" dirty="0" smtClean="0">
                          <a:solidFill>
                            <a:schemeClr val="bg1"/>
                          </a:solidFill>
                        </a:rPr>
                        <a:t>ES-010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3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</a:rPr>
                        <a:t>Características: 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30" marB="0"/>
                </a:tc>
              </a:tr>
              <a:tr h="336066">
                <a:tc>
                  <a:txBody>
                    <a:bodyPr/>
                    <a:lstStyle/>
                    <a:p>
                      <a:pPr lvl="0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Tempo de Execução: </a:t>
                      </a:r>
                      <a:r>
                        <a:rPr lang="pt-BR" sz="180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540</a:t>
                      </a:r>
                      <a:r>
                        <a:rPr lang="pt-BR" sz="180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dias</a:t>
                      </a:r>
                      <a:endParaRPr lang="pt-BR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3" marR="9525" marT="9530" marB="0" anchor="ctr"/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pt-BR" sz="2000" u="none" strike="noStrike" baseline="0" dirty="0" smtClean="0">
                          <a:solidFill>
                            <a:schemeClr val="bg1"/>
                          </a:solidFill>
                        </a:rPr>
                        <a:t>Reabilitação e 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Duplicação entre Barra do </a:t>
                      </a:r>
                      <a:r>
                        <a:rPr lang="pt-BR" sz="2000" dirty="0" err="1" smtClean="0">
                          <a:solidFill>
                            <a:schemeClr val="bg1"/>
                          </a:solidFill>
                        </a:rPr>
                        <a:t>Sahy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 e Barra do Riacho, novas interseções com os principais acessos e rodovias.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30" marB="0"/>
                </a:tc>
              </a:tr>
              <a:tr h="3144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Extensão:  </a:t>
                      </a:r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51 </a:t>
                      </a:r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Km 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3" marR="9525" marT="953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44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</a:rPr>
                        <a:t>Investimento:  </a:t>
                      </a:r>
                      <a:r>
                        <a:rPr lang="pt-B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R$ 1.492.370,97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723" marR="9525" marT="953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4576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plate">
  <a:themeElements>
    <a:clrScheme name="Personalizada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45701</TotalTime>
  <Words>531</Words>
  <Application>Microsoft Office PowerPoint</Application>
  <PresentationFormat>Apresentação na tela (4:3)</PresentationFormat>
  <Paragraphs>128</Paragraphs>
  <Slides>16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Template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VALE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c0184093</dc:creator>
  <cp:lastModifiedBy>Ana Paula</cp:lastModifiedBy>
  <cp:revision>3740</cp:revision>
  <cp:lastPrinted>2012-10-16T14:45:09Z</cp:lastPrinted>
  <dcterms:created xsi:type="dcterms:W3CDTF">2011-04-04T17:59:41Z</dcterms:created>
  <dcterms:modified xsi:type="dcterms:W3CDTF">2015-05-19T11:45:56Z</dcterms:modified>
</cp:coreProperties>
</file>