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5" r:id="rId2"/>
    <p:sldId id="365" r:id="rId3"/>
    <p:sldId id="394" r:id="rId4"/>
    <p:sldId id="396" r:id="rId5"/>
    <p:sldId id="257" r:id="rId6"/>
    <p:sldId id="259" r:id="rId7"/>
    <p:sldId id="382" r:id="rId8"/>
    <p:sldId id="383" r:id="rId9"/>
    <p:sldId id="384" r:id="rId10"/>
    <p:sldId id="395" r:id="rId11"/>
    <p:sldId id="385" r:id="rId12"/>
    <p:sldId id="387" r:id="rId13"/>
    <p:sldId id="386" r:id="rId14"/>
    <p:sldId id="388" r:id="rId15"/>
    <p:sldId id="389" r:id="rId16"/>
    <p:sldId id="391" r:id="rId17"/>
    <p:sldId id="398" r:id="rId18"/>
    <p:sldId id="399" r:id="rId19"/>
    <p:sldId id="392" r:id="rId20"/>
    <p:sldId id="397" r:id="rId21"/>
    <p:sldId id="31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41" autoAdjust="0"/>
    <p:restoredTop sz="94982" autoAdjust="0"/>
  </p:normalViewPr>
  <p:slideViewPr>
    <p:cSldViewPr>
      <p:cViewPr varScale="1">
        <p:scale>
          <a:sx n="69" d="100"/>
          <a:sy n="69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REVISTAS\Esp&#237;rito%20Santo\2015\RecdespES15-T&#226;ni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REVISTAS\Esp&#237;rito%20Santo\2015\RecdespES15-T&#226;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Composição da despesa</a:t>
            </a:r>
            <a:r>
              <a:rPr lang="pt-BR" b="1" baseline="0"/>
              <a:t> de Aracruz - 2014</a:t>
            </a:r>
            <a:endParaRPr lang="pt-BR" b="1"/>
          </a:p>
        </c:rich>
      </c:tx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611111111111117"/>
                  <c:y val="8.6160459269169366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555555555555545"/>
                  <c:y val="-7.754441334225241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611111111111123"/>
                  <c:y val="4.3080229634584683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9999999999999"/>
                  <c:y val="0.1550888266845046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Aracruz!$CQ$26:$CQ$29</c:f>
              <c:strCache>
                <c:ptCount val="4"/>
                <c:pt idx="0">
                  <c:v>Pessoal</c:v>
                </c:pt>
                <c:pt idx="1">
                  <c:v>Custeio</c:v>
                </c:pt>
                <c:pt idx="2">
                  <c:v>Investimento</c:v>
                </c:pt>
                <c:pt idx="3">
                  <c:v>Dívida</c:v>
                </c:pt>
              </c:strCache>
            </c:strRef>
          </c:cat>
          <c:val>
            <c:numRef>
              <c:f>Aracruz!$CR$26:$CR$29</c:f>
              <c:numCache>
                <c:formatCode>_(* #,##0.0_);_(* \(#,##0.0\);_(* "-"??_);_(@_)</c:formatCode>
                <c:ptCount val="4"/>
                <c:pt idx="0">
                  <c:v>50.563294984098938</c:v>
                </c:pt>
                <c:pt idx="1">
                  <c:v>40.793025126178826</c:v>
                </c:pt>
                <c:pt idx="2">
                  <c:v>1.521935252388656</c:v>
                </c:pt>
                <c:pt idx="3">
                  <c:v>7.1217446373335909</c:v>
                </c:pt>
              </c:numCache>
            </c:numRef>
          </c:val>
        </c:ser>
        <c:dLbls/>
        <c:firstSliceAng val="144"/>
        <c:holeSize val="60"/>
      </c:doughnut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roundedCorners val="1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/>
              <a:t>Composição da despesa por função</a:t>
            </a:r>
            <a:r>
              <a:rPr lang="pt-BR" b="1" baseline="0"/>
              <a:t> de Aracruz 2014</a:t>
            </a:r>
            <a:endParaRPr lang="pt-BR" b="1"/>
          </a:p>
        </c:rich>
      </c:tx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000000000000005"/>
                  <c:y val="6.462034445187700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77777777777778"/>
                  <c:y val="-0.1163166200133786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444444444444443"/>
                  <c:y val="-0.1120085970499201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9999999999999"/>
                  <c:y val="0.1550888266845046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Aracruz!$CQ$31:$CQ$33</c:f>
              <c:strCache>
                <c:ptCount val="3"/>
                <c:pt idx="0">
                  <c:v>Sáude</c:v>
                </c:pt>
                <c:pt idx="1">
                  <c:v>Educação</c:v>
                </c:pt>
                <c:pt idx="2">
                  <c:v>Outros</c:v>
                </c:pt>
              </c:strCache>
            </c:strRef>
          </c:cat>
          <c:val>
            <c:numRef>
              <c:f>Aracruz!$CR$31:$CR$33</c:f>
              <c:numCache>
                <c:formatCode>_(* #,##0.0_);_(* \(#,##0.0\);_(* "-"??_);_(@_)</c:formatCode>
                <c:ptCount val="3"/>
                <c:pt idx="0">
                  <c:v>17.530198142054381</c:v>
                </c:pt>
                <c:pt idx="1">
                  <c:v>28.709639985530618</c:v>
                </c:pt>
                <c:pt idx="2">
                  <c:v>53.760161872415011</c:v>
                </c:pt>
              </c:numCache>
            </c:numRef>
          </c:val>
        </c:ser>
        <c:dLbls/>
        <c:firstSliceAng val="194"/>
        <c:holeSize val="60"/>
      </c:doughnut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1154B-071D-401B-AFDB-63857927D39D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A50C4-A624-46A2-81B0-1D9244208F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64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50C4-A624-46A2-81B0-1D9244208F0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6394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50C4-A624-46A2-81B0-1D9244208F0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3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50C4-A624-46A2-81B0-1D9244208F0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68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50C4-A624-46A2-81B0-1D9244208F0A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058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 eaLnBrk="1" latinLnBrk="0" hangingPunct="1">
              <a:defRPr kumimoji="0" lang="pt-BR" cap="all" baseline="0"/>
            </a:lvl1pPr>
            <a:extLst/>
          </a:lstStyle>
          <a:p>
            <a:pPr eaLnBrk="1" latinLnBrk="0" hangingPunct="1"/>
            <a:r>
              <a:rPr lang="pt-BR" dirty="0" smtClean="0"/>
              <a:t>Clique para editar o estilo do título mestre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dirty="0" smtClean="0"/>
              <a:t>Clique para editar o estilo do título mestre</a:t>
            </a:r>
            <a:endParaRPr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pic>
        <p:nvPicPr>
          <p:cNvPr id="8" name="Imagem 7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673225"/>
          </a:xfrm>
        </p:spPr>
        <p:txBody>
          <a:bodyPr anchor="t"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-15379" y="1502296"/>
            <a:ext cx="12954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1409700" y="1502296"/>
            <a:ext cx="77724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1752601"/>
            <a:ext cx="7620000" cy="99060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t-BR" dirty="0"/>
              <a:t>Clique para editar o estilo do título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519910"/>
            <a:ext cx="1295400" cy="701676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pic>
        <p:nvPicPr>
          <p:cNvPr id="11" name="Imagem 10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dirty="0" smtClean="0"/>
              <a:t>Clique para editar o estilo do título mestre</a:t>
            </a:r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2"/>
            <a:ext cx="3886200" cy="435816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399"/>
            <a:ext cx="3886200" cy="4358167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pt-BR"/>
          </a:p>
        </p:txBody>
      </p:sp>
      <p:pic>
        <p:nvPicPr>
          <p:cNvPr id="14" name="Imagem 13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 eaLnBrk="1" latinLnBrk="0" hangingPunct="1">
              <a:defRPr kumimoji="0" lang="pt-BR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67544" y="1988738"/>
            <a:ext cx="3956400" cy="707136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720056" y="1988738"/>
            <a:ext cx="3956400" cy="707136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</p:txBody>
      </p:sp>
      <p:pic>
        <p:nvPicPr>
          <p:cNvPr id="9" name="Imagem 8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m 5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pic>
        <p:nvPicPr>
          <p:cNvPr id="10" name="Imagem 9" descr="Logo Aequ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7657" y="676474"/>
            <a:ext cx="911643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dirty="0" err="1" smtClean="0"/>
              <a:t>Cliquenoíconeparaadicionarumaimagem</a:t>
            </a:r>
            <a:endParaRPr kumimoji="0"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fld id="{DF2ED690-5C93-40BD-BDAC-E59BB5FE8B45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t-BR" sz="1400" b="1">
                <a:solidFill>
                  <a:srgbClr val="FFFFFF"/>
                </a:solidFill>
              </a:defRPr>
            </a:lvl1pPr>
            <a:extLst/>
          </a:lstStyle>
          <a:p>
            <a:fld id="{EB8FFA9B-3790-4388-93DD-36A669366A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estilo do título mestre</a:t>
            </a:r>
            <a:endParaRPr kumimoji="0" lang="en-US" smtClean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672" r="5939" b="74726"/>
          <a:stretch/>
        </p:blipFill>
        <p:spPr>
          <a:xfrm>
            <a:off x="-6648" y="548680"/>
            <a:ext cx="9150648" cy="9493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724128" y="2780928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Panorama 2012-2013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638425" y="6381328"/>
            <a:ext cx="3867150" cy="365125"/>
          </a:xfrm>
        </p:spPr>
        <p:txBody>
          <a:bodyPr/>
          <a:lstStyle/>
          <a:p>
            <a:pPr algn="ctr"/>
            <a:fld id="{CC5C7EA8-9B9C-43A1-9085-80123B219E4E}" type="datetime4">
              <a:rPr lang="pt-BR" sz="2000" smtClean="0">
                <a:solidFill>
                  <a:schemeClr val="accent1">
                    <a:lumMod val="50000"/>
                  </a:schemeClr>
                </a:solidFill>
              </a:rPr>
              <a:pPr algn="ctr"/>
              <a:t>2 de setembro de 2015</a:t>
            </a:fld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18"/>
          <p:cNvSpPr/>
          <p:nvPr/>
        </p:nvSpPr>
        <p:spPr>
          <a:xfrm rot="10800000" flipV="1">
            <a:off x="0" y="3212976"/>
            <a:ext cx="9144000" cy="668852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INFORMAÇÕES FISCAIS</a:t>
            </a:r>
          </a:p>
        </p:txBody>
      </p:sp>
      <p:pic>
        <p:nvPicPr>
          <p:cNvPr id="6" name="Picture 6" descr="http://i163.photobucket.com/albums/t299/rodrigovix10/igrejin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1297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563888" y="43651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ARACRUZ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523428" cy="275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2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0" y="404664"/>
            <a:ext cx="6133643" cy="318047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049" y="3861048"/>
            <a:ext cx="4580803" cy="275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55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51520" y="836712"/>
            <a:ext cx="8892480" cy="43204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pt-BR"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Receita total per capita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132856"/>
            <a:ext cx="7668344" cy="383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5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28800"/>
            <a:ext cx="6965382" cy="40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63688" y="1484784"/>
            <a:ext cx="7620000" cy="9906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Despesas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69915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54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708789"/>
              </p:ext>
            </p:extLst>
          </p:nvPr>
        </p:nvGraphicFramePr>
        <p:xfrm>
          <a:off x="395536" y="260648"/>
          <a:ext cx="4572000" cy="294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5350301"/>
              </p:ext>
            </p:extLst>
          </p:nvPr>
        </p:nvGraphicFramePr>
        <p:xfrm>
          <a:off x="3779912" y="3573016"/>
          <a:ext cx="4572000" cy="294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593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295175" cy="30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30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4733192" cy="294731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645024"/>
            <a:ext cx="4733192" cy="294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29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56792"/>
            <a:ext cx="5872612" cy="352839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287726" y="558924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Média dos municípios capixabas em 2013 = 39,1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2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63688" y="1484784"/>
            <a:ext cx="7620000" cy="9906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Receitas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1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459" y="620688"/>
            <a:ext cx="4434422" cy="266429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648348"/>
              </p:ext>
            </p:extLst>
          </p:nvPr>
        </p:nvGraphicFramePr>
        <p:xfrm>
          <a:off x="539552" y="3645024"/>
          <a:ext cx="3848100" cy="2877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2201"/>
                <a:gridCol w="695899"/>
              </a:tblGrid>
              <a:tr h="6240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  <a:latin typeface="Calibri" panose="020F0502020204030204" pitchFamily="34" charset="0"/>
                        </a:rPr>
                        <a:t>Número de  municípios em relação ao cumprimento do limite para o gasto com pessoal do Poder Executivo de acordo com a </a:t>
                      </a:r>
                      <a:r>
                        <a:rPr lang="pt-BR" sz="1100" b="1" u="none" strike="noStrike" dirty="0" smtClean="0">
                          <a:effectLst/>
                          <a:latin typeface="Calibri" panose="020F0502020204030204" pitchFamily="34" charset="0"/>
                        </a:rPr>
                        <a:t>LRF em 2014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797">
                <a:tc>
                  <a:txBody>
                    <a:bodyPr/>
                    <a:lstStyle/>
                    <a:p>
                      <a:pPr algn="l" fontAlgn="ctr"/>
                      <a:endParaRPr lang="pt-BR" sz="11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t-BR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Abaixo </a:t>
                      </a:r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do limite de alerta (48,6%)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26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84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Entre o limite de alerta (48,6%) e o prudencial (51,3%)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26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1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Entre o limite prudencial (51,3%) e o máximo (54%)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97">
                <a:tc>
                  <a:txBody>
                    <a:bodyPr/>
                    <a:lstStyle/>
                    <a:p>
                      <a:pPr algn="l" fontAlgn="ctr"/>
                      <a:endParaRPr lang="pt-BR" sz="11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pt-BR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Acima </a:t>
                      </a:r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do limite máximo (54%)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97">
                <a:tc>
                  <a:txBody>
                    <a:bodyPr/>
                    <a:lstStyle/>
                    <a:p>
                      <a:pPr algn="l" fontAlgn="b"/>
                      <a:endParaRPr lang="pt-BR" sz="11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pt-BR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679">
                <a:tc gridSpan="2">
                  <a:txBody>
                    <a:bodyPr/>
                    <a:lstStyle/>
                    <a:p>
                      <a:pPr algn="l" fontAlgn="ctr"/>
                      <a:endParaRPr lang="pt-BR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t-BR" sz="800" i="1" u="none" strike="noStrike" dirty="0" smtClean="0">
                          <a:effectLst/>
                          <a:latin typeface="Calibri" panose="020F0502020204030204" pitchFamily="34" charset="0"/>
                        </a:rPr>
                        <a:t>Fonte</a:t>
                      </a:r>
                      <a:r>
                        <a:rPr lang="pt-BR" sz="800" i="1" u="none" strike="noStrike" dirty="0">
                          <a:effectLst/>
                          <a:latin typeface="Calibri" panose="020F0502020204030204" pitchFamily="34" charset="0"/>
                        </a:rPr>
                        <a:t>: Tribunal de Contas do Estado do Espírito Santo - Relatório Estatístico das Remessas por Pontos da LRF. Acesso em 17 de julho de 2015. Nota: até a data do acesso, o TCEES ainda não havia analisado as informações de São José do Calçado.</a:t>
                      </a:r>
                      <a:endParaRPr lang="pt-BR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3665383"/>
              </p:ext>
            </p:extLst>
          </p:nvPr>
        </p:nvGraphicFramePr>
        <p:xfrm>
          <a:off x="539552" y="3645024"/>
          <a:ext cx="3848101" cy="2877337"/>
        </p:xfrm>
        <a:graphic>
          <a:graphicData uri="http://schemas.openxmlformats.org/drawingml/2006/table">
            <a:tbl>
              <a:tblPr/>
              <a:tblGrid>
                <a:gridCol w="3848101"/>
              </a:tblGrid>
              <a:tr h="287733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6350" cmpd="sng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851585"/>
            <a:ext cx="4169626" cy="246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82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9287" y="3031233"/>
            <a:ext cx="7123113" cy="19819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sz="3000" b="1" dirty="0" smtClean="0">
                <a:latin typeface="Arial" pitchFamily="34" charset="0"/>
                <a:ea typeface="+mj-ea"/>
                <a:cs typeface="Arial" pitchFamily="34" charset="0"/>
              </a:rPr>
              <a:t>Tânia Villela</a:t>
            </a:r>
          </a:p>
          <a:p>
            <a:pPr algn="ctr"/>
            <a:r>
              <a:rPr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Aequus Consultoria</a:t>
            </a:r>
          </a:p>
          <a:p>
            <a:pPr algn="ctr"/>
            <a:r>
              <a:rPr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(27) 3235-7546 / 9311-6654</a:t>
            </a:r>
          </a:p>
          <a:p>
            <a:pPr algn="ctr"/>
            <a:r>
              <a:rPr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tania@aequus.com.br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634" y="277530"/>
            <a:ext cx="3678574" cy="25184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573016"/>
            <a:ext cx="3678574" cy="251943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131840" y="279601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Acréscimo de R$ 50,2 milhões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99592" y="613079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Acréscimo de R$ 4,1 milhões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649119" y="60840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Acréscimo de R$ 8,8 milhões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0294" y="3538555"/>
            <a:ext cx="3732185" cy="255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3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5364088" y="63000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Acréscimo de R$ 2,8 milhões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32656"/>
            <a:ext cx="4104456" cy="2809551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187624" y="32036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Perda de R$ 1,3 milhão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460099"/>
            <a:ext cx="4162505" cy="284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06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066" y="3573016"/>
            <a:ext cx="5990398" cy="2918356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0648"/>
            <a:ext cx="5990398" cy="3116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5031993" cy="302433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662" y="3645024"/>
            <a:ext cx="5151802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5990398" cy="311799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45024"/>
            <a:ext cx="5988874" cy="291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91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6672"/>
            <a:ext cx="5723718" cy="285282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178" y="3861048"/>
            <a:ext cx="566300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51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32656"/>
            <a:ext cx="5990398" cy="315609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717032"/>
            <a:ext cx="5989320" cy="291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16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3073</TotalTime>
  <Words>202</Words>
  <Application>Microsoft Office PowerPoint</Application>
  <PresentationFormat>Apresentação na tela (4:3)</PresentationFormat>
  <Paragraphs>39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WidescreenPresentation16x9</vt:lpstr>
      <vt:lpstr>Slide 1</vt:lpstr>
      <vt:lpstr>Receitas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Despesas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Juliano César Gomes</dc:creator>
  <cp:lastModifiedBy>Particular</cp:lastModifiedBy>
  <cp:revision>321</cp:revision>
  <dcterms:created xsi:type="dcterms:W3CDTF">2011-02-17T13:28:35Z</dcterms:created>
  <dcterms:modified xsi:type="dcterms:W3CDTF">2015-09-02T15:48:22Z</dcterms:modified>
</cp:coreProperties>
</file>